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8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7" r:id="rId4"/>
    <p:sldId id="303" r:id="rId5"/>
    <p:sldId id="344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372" r:id="rId38"/>
    <p:sldId id="373" r:id="rId39"/>
    <p:sldId id="405" r:id="rId40"/>
    <p:sldId id="265" r:id="rId41"/>
  </p:sldIdLst>
  <p:sldSz cx="9144000" cy="6858000" type="screen4x3"/>
  <p:notesSz cx="6718300" cy="98552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.fourmentin" initials="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00"/>
    <a:srgbClr val="611061"/>
    <a:srgbClr val="FF5000"/>
    <a:srgbClr val="3B74B1"/>
    <a:srgbClr val="38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29" autoAdjust="0"/>
  </p:normalViewPr>
  <p:slideViewPr>
    <p:cSldViewPr snapToGrid="0" snapToObjects="1">
      <p:cViewPr>
        <p:scale>
          <a:sx n="110" d="100"/>
          <a:sy n="110" d="100"/>
        </p:scale>
        <p:origin x="-18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1728" y="-9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085A92-1D5C-3E44-9DAF-2CFDEAE4B6C1}" type="datetime1">
              <a:rPr lang="fr-FR"/>
              <a:pPr>
                <a:defRPr/>
              </a:pPr>
              <a:t>01/06/2016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CF301F-D9A5-A442-AC05-3E6EC83F88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256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7DDDB1-633D-A04B-B5B1-35DB4AA58682}" type="datetime1">
              <a:rPr lang="fr-FR"/>
              <a:pPr>
                <a:defRPr/>
              </a:pPr>
              <a:t>01/06/2016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054824-21E4-C64C-BDA2-1A45F847FC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04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le cadre des travaux préparatoires au SRDEII, la région nous a demandé</a:t>
            </a:r>
            <a:r>
              <a:rPr lang="fr-FR" baseline="0" dirty="0" smtClean="0"/>
              <a:t> de produire une synthèse documentaire consolidée, Bourgogne Franche-Comté, du tissu productif et plus particulièrement de sa composante industrielle.</a:t>
            </a:r>
          </a:p>
          <a:p>
            <a:r>
              <a:rPr lang="fr-FR" baseline="0" dirty="0" smtClean="0"/>
              <a:t>L’objectif étant d’avoir des données de cadrage pour mener la réflexion en 2016 à périmètre BFC. </a:t>
            </a:r>
          </a:p>
          <a:p>
            <a:r>
              <a:rPr lang="fr-FR" baseline="0" dirty="0" smtClean="0"/>
              <a:t>En quelques minutes il nous est demandé ici de vous donner ici quelques points de repères, quelques grandes masses , pour que les participants à la définition du Schéma SRDEII partagent tous un socle commun de perception de l’économie régionale.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064">
              <a:defRPr/>
            </a:pPr>
            <a:r>
              <a:rPr lang="fr-FR" spc="-49" dirty="0">
                <a:latin typeface="Arial Narrow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En comptant les services aux entreprises, 1 salarié sur 3 travaille pour l’industrie en BFC</a:t>
            </a:r>
          </a:p>
          <a:p>
            <a:pPr defTabSz="906064">
              <a:defRPr/>
            </a:pPr>
            <a:r>
              <a:rPr lang="fr-FR" spc="-49" dirty="0">
                <a:latin typeface="Arial Narrow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- LE PIB BFC n’a pas progressé depuis 2000</a:t>
            </a:r>
          </a:p>
          <a:p>
            <a:pPr defTabSz="906064">
              <a:buFontTx/>
              <a:buChar char="-"/>
              <a:defRPr/>
            </a:pPr>
            <a:r>
              <a:rPr lang="fr-FR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Les PIB, par habitant ou par salarié, sont parmi les plus faible de France (25 500€ / an / habitant, 66 600€ / an / salarié =&gt; 12° région  / 13)</a:t>
            </a:r>
          </a:p>
          <a:p>
            <a:pPr>
              <a:buFontTx/>
              <a:buChar char="-"/>
            </a:pPr>
            <a:r>
              <a:rPr lang="fr-FR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 En valeur absolue, le PIB BFC est de 71.8 milliards €, 11° rang national, en baisse depuis 2007.</a:t>
            </a:r>
          </a:p>
          <a:p>
            <a:pPr>
              <a:buFontTx/>
              <a:buChar char="-"/>
            </a:pPr>
            <a:r>
              <a:rPr lang="fr-FR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 Taux de chômage BFC (5 °rang national) avec 9.2% fin 2015 ( 10 % en France) </a:t>
            </a:r>
            <a:endParaRPr lang="fr-FR" dirty="0" smtClean="0"/>
          </a:p>
          <a:p>
            <a:r>
              <a:rPr lang="fr-FR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Ces différents indicateurs soulignent le caractère manufacturier de l’industrie régionale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Concernan</a:t>
            </a:r>
            <a:r>
              <a:rPr lang="fr-FR" baseline="0" dirty="0" smtClean="0"/>
              <a:t>t la dynamique entrepreneuriale régional, 2/3 des établissements dépendent de centres de décision hors région, le taux de création d’entreprises est nettement inférieur à la moyenne nationale et le taux de défaillances supérieur à la moyenne. Le renouvellement du tissu économique est donc moins dynamique qu’en France.</a:t>
            </a:r>
          </a:p>
          <a:p>
            <a:r>
              <a:rPr lang="fr-FR" baseline="0" dirty="0" smtClean="0"/>
              <a:t>C’est aussi un des marqueurs du </a:t>
            </a:r>
            <a:r>
              <a:rPr lang="fr-FR" baseline="0" smtClean="0"/>
              <a:t>profil industriel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Classements : nombre d’emploi et non part de l’emploi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752" indent="-177752">
              <a:lnSpc>
                <a:spcPct val="90000"/>
              </a:lnSpc>
              <a:spcBef>
                <a:spcPct val="0"/>
              </a:spcBef>
              <a:spcAft>
                <a:spcPts val="397"/>
              </a:spcAft>
              <a:buFont typeface="Arial" pitchFamily="34" charset="0"/>
              <a:buChar char="•"/>
              <a:defRPr/>
            </a:pPr>
            <a:r>
              <a:rPr lang="fr-FR" sz="1600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Pour certains bassins très industrialisés, risques liés à la concentration de l’emploi</a:t>
            </a:r>
          </a:p>
          <a:p>
            <a:pPr marL="177752" indent="-177752">
              <a:lnSpc>
                <a:spcPct val="90000"/>
              </a:lnSpc>
              <a:spcBef>
                <a:spcPct val="0"/>
              </a:spcBef>
              <a:spcAft>
                <a:spcPts val="397"/>
              </a:spcAft>
              <a:buFont typeface="Arial" pitchFamily="34" charset="0"/>
              <a:buChar char="•"/>
              <a:defRPr/>
            </a:pPr>
            <a:r>
              <a:rPr lang="fr-FR" sz="1600" b="1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Concentration territoriale :</a:t>
            </a:r>
          </a:p>
          <a:p>
            <a:pPr marL="630785" lvl="1" indent="-177752">
              <a:lnSpc>
                <a:spcPct val="90000"/>
              </a:lnSpc>
              <a:spcBef>
                <a:spcPct val="0"/>
              </a:spcBef>
              <a:spcAft>
                <a:spcPts val="397"/>
              </a:spcAft>
              <a:buFont typeface="Arial" pitchFamily="34" charset="0"/>
              <a:buChar char="•"/>
              <a:defRPr/>
            </a:pPr>
            <a:r>
              <a:rPr lang="fr-FR" sz="1600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Emploi industriel concentré dans l’est et le sud</a:t>
            </a:r>
          </a:p>
          <a:p>
            <a:pPr marL="630785" lvl="1" indent="-177752">
              <a:lnSpc>
                <a:spcPct val="90000"/>
              </a:lnSpc>
              <a:spcBef>
                <a:spcPct val="0"/>
              </a:spcBef>
              <a:spcAft>
                <a:spcPts val="397"/>
              </a:spcAft>
              <a:buFont typeface="Arial" pitchFamily="34" charset="0"/>
              <a:buChar char="•"/>
              <a:defRPr/>
            </a:pPr>
            <a:r>
              <a:rPr lang="fr-FR" sz="1600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Bassins spécialisés</a:t>
            </a:r>
          </a:p>
          <a:p>
            <a:pPr marL="630785" lvl="1" indent="-177752">
              <a:lnSpc>
                <a:spcPct val="90000"/>
              </a:lnSpc>
              <a:spcBef>
                <a:spcPct val="0"/>
              </a:spcBef>
              <a:spcAft>
                <a:spcPts val="397"/>
              </a:spcAft>
              <a:buFont typeface="Arial" pitchFamily="34" charset="0"/>
              <a:buChar char="•"/>
              <a:defRPr/>
            </a:pPr>
            <a:r>
              <a:rPr lang="fr-FR" sz="1600" spc="-49" dirty="0">
                <a:latin typeface="Arial Narrow" pitchFamily="34" charset="0"/>
                <a:ea typeface="Verdana" pitchFamily="34" charset="0"/>
                <a:cs typeface="Verdana" pitchFamily="34" charset="0"/>
              </a:rPr>
              <a:t>28 % de ces établissements sont concernés par le dispositif ZRR (zonage de revitalisation rurale)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Les diagnostics des régions Bourgogne et Franche-Comté pour RIS3 (2015) :</a:t>
            </a:r>
          </a:p>
          <a:p>
            <a:r>
              <a:rPr lang="fr-FR" b="1" dirty="0"/>
              <a:t>éléments communs</a:t>
            </a:r>
            <a:r>
              <a:rPr lang="fr-FR" dirty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positionnement géographique stratégique de ces deux régions offre des opportunités de partenariats interrégionaux et transfrontaliers. Les relations partenariales internationales et transfrontalières sont cependant à développer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potentiel pour accroître l’impact de la recherche sur le tissu économique et développer les transferts de technologies est important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la part de l’industrie dans l’économie régionale est plus importante que dans les autres régions françaises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système d’incitation à l’innovation présente une complexité organisationnelle élevée qui en rend difficile l’accès pour les PME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la dépense de recherche publique est relativement faible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nombre de chercheurs relevant des organismes de recherche est relativement modeste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risque de départ des cadres et des jeunes diplômés est réel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la multiplicité des acteurs et leur coordination est un enjeu pour l’innovation.</a:t>
            </a:r>
          </a:p>
          <a:p>
            <a:r>
              <a:rPr lang="fr-FR" dirty="0"/>
              <a:t> </a:t>
            </a:r>
          </a:p>
          <a:p>
            <a:r>
              <a:rPr lang="fr-FR" b="1" dirty="0"/>
              <a:t>Des particularismes persistent</a:t>
            </a:r>
            <a:r>
              <a:rPr lang="fr-FR" dirty="0"/>
              <a:t> néanmoins au sein de la région.</a:t>
            </a:r>
          </a:p>
          <a:p>
            <a:r>
              <a:rPr lang="fr-FR" u="sng" dirty="0"/>
              <a:t>Pour la Bourgogne :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dispositif de transfert de technologie est complet et labellisé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niveau de relations entre les organismes de recherche, CRT (Centres de ressources technologiques) et Pôles de compétitivité est satisfaisant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les PME dont les effectifs sont supérieurs à 100 salariés sont sous-représentées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niveau technologique du secteur industriel se maintient tout juste dans la moyenne des régions européennes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niveau de qualification de la population active est plus faible que la moyenne nationale idem en Franche-Comté ?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ARDFC : dans ce §, nous reprenons à l’identique les points de diagnostic, sans les discuter ou compléter (source MENESR : diagnostic STRATER BFC 2014)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la région doit faire face à un déficit d’activités dans le domaine des hautes technologies. </a:t>
            </a:r>
          </a:p>
          <a:p>
            <a:endParaRPr lang="fr-FR" u="sng" dirty="0"/>
          </a:p>
          <a:p>
            <a:r>
              <a:rPr lang="fr-FR" u="sng" dirty="0"/>
              <a:t>Pour la Franche-Comté :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les 5 filières clés sont l’automobile, les microtechniques, la plasturgie, l’agroalimentaire et le bois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poids des dépenses de la recherche privée est très important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 taux de personnel d’encadrement dans les PME est faible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les partenariats entre les entrepreneurs et les chercheurs sont trop peu nombreux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la densité du nombre d’acteurs publics impliqués dans l’innovation est élevée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064">
              <a:defRPr/>
            </a:pP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Emplois : en moyenne 1.9 salariés / entreprise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3371" lvl="1" indent="-83371">
              <a:lnSpc>
                <a:spcPct val="90000"/>
              </a:lnSpc>
              <a:spcAft>
                <a:spcPts val="297"/>
              </a:spcAft>
              <a:buFont typeface="Arial" pitchFamily="34" charset="0"/>
              <a:buChar char="•"/>
            </a:pPr>
            <a:r>
              <a:rPr lang="fr-FR" dirty="0" smtClean="0"/>
              <a:t>11.6% de l’économie régionale </a:t>
            </a:r>
            <a:endParaRPr lang="fr-FR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marL="83371" lvl="1" indent="-83371">
              <a:lnSpc>
                <a:spcPct val="90000"/>
              </a:lnSpc>
              <a:spcAft>
                <a:spcPts val="297"/>
              </a:spcAft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Forte présence dans certains secteurs : Action sociale (64 % des emplois du secteur), Sports et loisirs, Finance et assurance</a:t>
            </a:r>
          </a:p>
          <a:p>
            <a:pPr marL="83371" lvl="1" indent="-83371">
              <a:lnSpc>
                <a:spcPct val="90000"/>
              </a:lnSpc>
              <a:spcAft>
                <a:spcPts val="297"/>
              </a:spcAft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Diversité des secteurs d’activité, diversité des métiers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En région : avons-nous la</a:t>
            </a:r>
            <a:r>
              <a:rPr lang="fr-FR" baseline="0" dirty="0" smtClean="0"/>
              <a:t> comparaison France pour les commentaires ?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les femmes sont plus nombreuses que les hommes à détenir un diplôme au moins équivalent au baccalauréat 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le niveau de chômage est plus élevé pour les femmes.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L’écart de salaire net mensuel entre les femmes et les hommes progresse avec la position des salariés dans l’échelle des salaires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</a:t>
            </a:r>
            <a:r>
              <a:rPr lang="fr-FR" baseline="0" dirty="0" smtClean="0"/>
              <a:t> base du travail de consolidation a été l’analyse documentaire de ce qui existait en B et en FC et parfois déjà consolider à périmètre BFC.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400" dirty="0"/>
              <a:t>Les thématiques qui nous été demandées d’analyser étaient les suivantes sachant que certaines des rubriques analysées sont des obligations selon la loi </a:t>
            </a:r>
            <a:r>
              <a:rPr lang="fr-FR" sz="1400" dirty="0" err="1"/>
              <a:t>NOTRe</a:t>
            </a:r>
            <a:r>
              <a:rPr lang="fr-FR" sz="1400" dirty="0"/>
              <a:t>.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principaux</a:t>
            </a:r>
            <a:r>
              <a:rPr lang="fr-FR" baseline="0" dirty="0" smtClean="0"/>
              <a:t> marchés industriels qui offrent des débouchés à l’industrie régionale ont été analysés pour en connaitre les enjeux et les qualités régionales pour y répondre, </a:t>
            </a:r>
          </a:p>
          <a:p>
            <a:r>
              <a:rPr lang="fr-FR" baseline="0" dirty="0" smtClean="0"/>
              <a:t>Une prospective sur les marchés d’avenir qui pourraient être prometteurs pour l’industrie régionale, a également été produite dans le même esprit.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064">
              <a:defRPr/>
            </a:pPr>
            <a:r>
              <a:rPr lang="fr-FR" dirty="0" smtClean="0"/>
              <a:t>Du fait que</a:t>
            </a:r>
            <a:r>
              <a:rPr lang="fr-FR" baseline="0" dirty="0" smtClean="0"/>
              <a:t> la demande régionale était centrée sur l'industrie, d’autres </a:t>
            </a:r>
            <a:r>
              <a:rPr lang="fr-FR" dirty="0" smtClean="0"/>
              <a:t>secteurs</a:t>
            </a:r>
            <a:r>
              <a:rPr lang="fr-FR" baseline="0" dirty="0" smtClean="0"/>
              <a:t> économiques n’ont pas été étudiés dans ce panorama économique du tissu productif.</a:t>
            </a:r>
          </a:p>
          <a:p>
            <a:pPr defTabSz="906064">
              <a:defRPr/>
            </a:pPr>
            <a:r>
              <a:rPr lang="fr-FR" baseline="0" dirty="0" smtClean="0"/>
              <a:t>Sachant que ces secteurs </a:t>
            </a:r>
            <a:r>
              <a:rPr lang="fr-FR" baseline="0" dirty="0" smtClean="0">
                <a:solidFill>
                  <a:srgbClr val="FF0000"/>
                </a:solidFill>
              </a:rPr>
              <a:t>représentent 80% de la valeur ajoutée régionale, des analyses complémentaires seraient nécessaires pour avoir l’exhaustivité de l’économie régionale.</a:t>
            </a:r>
          </a:p>
          <a:p>
            <a:pPr defTabSz="906064">
              <a:defRPr/>
            </a:pPr>
            <a:endParaRPr lang="fr-FR" baseline="0" dirty="0" smtClean="0">
              <a:solidFill>
                <a:srgbClr val="FF0000"/>
              </a:solidFill>
            </a:endParaRPr>
          </a:p>
          <a:p>
            <a:pPr defTabSz="906064">
              <a:defRPr/>
            </a:pPr>
            <a:r>
              <a:rPr lang="fr-FR" baseline="0" dirty="0" smtClean="0">
                <a:solidFill>
                  <a:srgbClr val="FF0000"/>
                </a:solidFill>
              </a:rPr>
              <a:t>Notre travail de synthèse documentaire est issue de l’analyse de 670 documents préexistants à périmètre B et / ou FC.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vous faire part de quelques unes des dimensions</a:t>
            </a:r>
            <a:r>
              <a:rPr lang="fr-FR" baseline="0" dirty="0" smtClean="0"/>
              <a:t> du tissu productif régionale, on va d’abord se situer dans le contexte économique mondial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Depuis la crise majeure de 2008, l’économie mondiale stagne à un taux de croissance du</a:t>
            </a:r>
            <a:r>
              <a:rPr lang="fr-FR" baseline="0" dirty="0" smtClean="0"/>
              <a:t> PIB mondial entre 3 et 4%. Depuis 2010, le taux de croissance du PIB des économies avancées et de la Chine diminue régulièrement.  </a:t>
            </a:r>
          </a:p>
          <a:p>
            <a:r>
              <a:rPr lang="fr-FR" baseline="0" dirty="0" smtClean="0"/>
              <a:t>En 2016, nous sommes en situation de surcapacité de production mondiale, avec des couts matière et énergie faibles et des taux d’emprunt bas. </a:t>
            </a:r>
          </a:p>
          <a:p>
            <a:r>
              <a:rPr lang="fr-FR" baseline="0" dirty="0" smtClean="0"/>
              <a:t>En France, le taux de croissance du PIB national oscille entre 0 et 2%.La contexte incite à la prudence notamment sur les investissements et les recrutements.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064">
              <a:defRPr/>
            </a:pPr>
            <a:r>
              <a:rPr lang="fr-FR" dirty="0"/>
              <a:t>Comparaison de la répartition sectorielle des emplois en Bourgogne-Franche-Comté et en France métropolitaine (fin 2013)</a:t>
            </a: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defRPr/>
            </a:pP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Forte tonalité industrielle de production : </a:t>
            </a:r>
          </a:p>
          <a:p>
            <a:pPr defTabSz="906064">
              <a:buFont typeface="Arial" pitchFamily="34" charset="0"/>
              <a:buChar char="•"/>
              <a:defRPr/>
            </a:pP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Un tissu dense de PME, notamment en milieu rural </a:t>
            </a: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L’emploi recule fortement notamment dans les fonctions de production : industrie et construction</a:t>
            </a: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Une tertiarisation lente de l’emploi </a:t>
            </a: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18.4% de la valeur ajoutée régionale est produite par l’industrie ( 5° rang )</a:t>
            </a:r>
          </a:p>
          <a:p>
            <a:pPr defTabSz="906064">
              <a:buFont typeface="Arial" pitchFamily="34" charset="0"/>
              <a:buChar char="•"/>
              <a:defRPr/>
            </a:pP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En BFC, fin 2013 il y avait 1.082 millions d’emplois ( dont 87% salariés ) dont 17.3% dans l’industrie (187 000 salariés ) 1</a:t>
            </a:r>
            <a:r>
              <a:rPr lang="fr-FR" spc="-49" baseline="30000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rang (% de l’emploi total)</a:t>
            </a:r>
          </a:p>
          <a:p>
            <a:pPr defTabSz="906064">
              <a:buFont typeface="Arial" pitchFamily="34" charset="0"/>
              <a:buChar char="•"/>
              <a:defRPr/>
            </a:pP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En BFC, début 2014, il y avait 158 100 établissements au total dont 15 200 industriels soit 10% des établissements. </a:t>
            </a:r>
          </a:p>
          <a:p>
            <a:pPr defTabSz="906064">
              <a:buFont typeface="Arial" pitchFamily="34" charset="0"/>
              <a:buChar char="•"/>
              <a:defRPr/>
            </a:pP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Une  première conséquence de la surreprésentation de l’industrie dans notre économie, et la sous représentation des activités tertiaires marchand par rapport au niveau national</a:t>
            </a:r>
          </a:p>
          <a:p>
            <a:pPr defTabSz="906064">
              <a:buFont typeface="Arial" pitchFamily="34" charset="0"/>
              <a:buChar char="•"/>
              <a:defRPr/>
            </a:pP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buFont typeface="Arial" pitchFamily="34" charset="0"/>
              <a:buChar char="•"/>
              <a:defRPr/>
            </a:pPr>
            <a:r>
              <a:rPr lang="fr-FR" spc="-49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4 ° région agricole de France en nombre d’emplois</a:t>
            </a:r>
          </a:p>
          <a:p>
            <a:pPr defTabSz="906064">
              <a:buFont typeface="Arial" pitchFamily="34" charset="0"/>
              <a:buChar char="•"/>
              <a:defRPr/>
            </a:pPr>
            <a:endParaRPr lang="fr-FR" spc="-49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defTabSz="906064"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Du fait du profil industriel</a:t>
            </a:r>
            <a:r>
              <a:rPr lang="fr-FR" baseline="0" dirty="0" smtClean="0"/>
              <a:t> de la région, l’économie régionale est ouverte à l’international. </a:t>
            </a:r>
          </a:p>
          <a:p>
            <a:r>
              <a:rPr lang="fr-FR" baseline="0" dirty="0" smtClean="0"/>
              <a:t>Les entreprises à capitaux étrangers présentent en région assurent la moitié de nos exportations.</a:t>
            </a:r>
          </a:p>
          <a:p>
            <a:r>
              <a:rPr lang="fr-FR" baseline="0" dirty="0" smtClean="0"/>
              <a:t>Notre région présente la 2° balance commerciale régionale de France derrière </a:t>
            </a:r>
            <a:r>
              <a:rPr lang="fr-FR" baseline="0" dirty="0" smtClean="0">
                <a:solidFill>
                  <a:srgbClr val="FF0000"/>
                </a:solidFill>
              </a:rPr>
              <a:t>la région MIDI PY ? . </a:t>
            </a:r>
          </a:p>
          <a:p>
            <a:r>
              <a:rPr lang="fr-FR" baseline="0" dirty="0" smtClean="0"/>
              <a:t>2/3 de nos échanges se font avec des pays européens.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C95-334F-4302-8295-3B8AE67AE68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E835-9765-4EFC-95A2-24463EE137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89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9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3AC2FE-086A-43DE-A902-3EFD1F5EF3A7}" type="datetimeFigureOut">
              <a:rPr lang="fr-FR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01/06/2016</a:t>
            </a:fld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0C7-9C7B-445B-8323-60055F7AD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072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3AC2FE-086A-43DE-A902-3EFD1F5EF3A7}" type="datetimeFigureOut">
              <a:rPr lang="fr-FR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01/06/2016</a:t>
            </a:fld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0C7-9C7B-445B-8323-60055F7AD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82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3AC2FE-086A-43DE-A902-3EFD1F5EF3A7}" type="datetimeFigureOut">
              <a:rPr lang="fr-FR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01/06/2016</a:t>
            </a:fld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0C7-9C7B-445B-8323-60055F7AD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165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3AC2FE-086A-43DE-A902-3EFD1F5EF3A7}" type="datetimeFigureOut">
              <a:rPr lang="fr-FR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01/06/2016</a:t>
            </a:fld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0C7-9C7B-445B-8323-60055F7AD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34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4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E835-9765-4EFC-95A2-24463EE13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46075" y="1555750"/>
            <a:ext cx="8651875" cy="3843338"/>
          </a:xfrm>
          <a:prstGeom prst="rect">
            <a:avLst/>
          </a:prstGeom>
        </p:spPr>
        <p:txBody>
          <a:bodyPr vert="horz"/>
          <a:lstStyle>
            <a:lvl1pPr>
              <a:defRPr kumimoji="0" lang="fr-FR" sz="2400" b="1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351450" indent="-457200"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2pPr>
            <a:lvl3pPr marL="785813" indent="-342900">
              <a:defRPr/>
            </a:lvl3pPr>
            <a:lvl6pPr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6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mtClean="0"/>
              <a:t>Deuxième niveau</a:t>
            </a:r>
          </a:p>
          <a:p>
            <a:pPr marL="0" marR="0" lvl="2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mtClean="0"/>
              <a:t>Troisième niveau</a:t>
            </a: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346074" y="108404"/>
            <a:ext cx="8651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20C7-9C7B-445B-8323-60055F7AD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0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46075" y="1555750"/>
            <a:ext cx="8651875" cy="3843338"/>
          </a:xfrm>
          <a:prstGeom prst="rect">
            <a:avLst/>
          </a:prstGeom>
        </p:spPr>
        <p:txBody>
          <a:bodyPr vert="horz"/>
          <a:lstStyle>
            <a:lvl1pPr>
              <a:defRPr kumimoji="0" lang="fr-FR" sz="2400" b="1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351450" indent="-457200"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2pPr>
            <a:lvl3pPr marL="785813" indent="-342900">
              <a:defRPr/>
            </a:lvl3pPr>
            <a:lvl6pPr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6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mtClean="0"/>
              <a:t>Deuxième niveau</a:t>
            </a:r>
          </a:p>
          <a:p>
            <a:pPr marL="0" marR="0" lvl="2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mtClean="0"/>
              <a:t>Troisième niveau</a:t>
            </a: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346074" y="108404"/>
            <a:ext cx="8651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4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12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20C7-9C7B-445B-8323-60055F7AD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05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1" r:id="rId2"/>
    <p:sldLayoutId id="2147483683" r:id="rId3"/>
    <p:sldLayoutId id="2147483685" r:id="rId4"/>
    <p:sldLayoutId id="214748369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A3C20C7-9C7B-445B-8323-60055F7ADA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78223" y="36704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3849" y="18019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91507" y="26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1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6263235" y="4519916"/>
            <a:ext cx="2532807" cy="529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5658" y="21848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Panorama</a:t>
            </a:r>
            <a:r>
              <a:rPr kumimoji="0" lang="fr-FR" sz="2800" b="1" i="0" u="none" strike="noStrike" kern="1200" cap="all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ÉCONOMIQUE DU TISSU PRODUCTIF en BOURGOGNE-FRANCHE-COMTÉ</a:t>
            </a:r>
            <a:endParaRPr kumimoji="0" lang="fr-FR" sz="2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5657" y="2169993"/>
            <a:ext cx="8852686" cy="335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dirty="0" smtClean="0"/>
              <a:t>	</a:t>
            </a:r>
          </a:p>
          <a:p>
            <a:pPr lvl="0">
              <a:defRPr/>
            </a:pPr>
            <a:r>
              <a:rPr lang="fr-FR" dirty="0"/>
              <a:t>	</a:t>
            </a:r>
            <a:r>
              <a:rPr lang="fr-FR" dirty="0" smtClean="0"/>
              <a:t>Vincent DONIER</a:t>
            </a:r>
            <a:endParaRPr lang="fr-FR" dirty="0"/>
          </a:p>
          <a:p>
            <a:pPr lvl="0">
              <a:defRPr/>
            </a:pPr>
            <a:r>
              <a:rPr lang="fr-FR" dirty="0"/>
              <a:t>	</a:t>
            </a:r>
            <a:r>
              <a:rPr lang="fr-FR" sz="1800" b="0" dirty="0" smtClean="0"/>
              <a:t>Directeur de l’agence régionale de développement de Franche-Comté</a:t>
            </a:r>
          </a:p>
          <a:p>
            <a:pPr lvl="0">
              <a:defRPr/>
            </a:pPr>
            <a:endParaRPr lang="fr-FR" sz="1800" b="0" dirty="0"/>
          </a:p>
          <a:p>
            <a:pPr lvl="0">
              <a:defRPr/>
            </a:pPr>
            <a:r>
              <a:rPr lang="fr-FR" sz="1800" b="0" dirty="0" smtClean="0"/>
              <a:t>	</a:t>
            </a:r>
            <a:r>
              <a:rPr lang="fr-FR" dirty="0" smtClean="0"/>
              <a:t>Alexis GILOPPE</a:t>
            </a:r>
          </a:p>
          <a:p>
            <a:pPr>
              <a:defRPr/>
            </a:pPr>
            <a:r>
              <a:rPr lang="fr-FR" sz="1800" dirty="0" smtClean="0"/>
              <a:t>	</a:t>
            </a:r>
            <a:r>
              <a:rPr lang="fr-FR" sz="1800" b="0" dirty="0" smtClean="0"/>
              <a:t>Directeur </a:t>
            </a:r>
            <a:r>
              <a:rPr lang="fr-FR" sz="1800" b="0" dirty="0"/>
              <a:t>de l’agence régionale de développement </a:t>
            </a:r>
            <a:r>
              <a:rPr lang="fr-FR" sz="1800" b="0" dirty="0" smtClean="0"/>
              <a:t>de l’innovation</a:t>
            </a:r>
          </a:p>
          <a:p>
            <a:pPr>
              <a:defRPr/>
            </a:pPr>
            <a:r>
              <a:rPr lang="fr-FR" sz="1800" b="0" dirty="0"/>
              <a:t>	</a:t>
            </a:r>
            <a:r>
              <a:rPr lang="fr-FR" sz="1800" b="0" dirty="0" smtClean="0"/>
              <a:t>et de l’économie en Bourgogne</a:t>
            </a: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29591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75" indent="-257175">
              <a:buFont typeface="Wingdings" pitchFamily="2" charset="2"/>
              <a:buChar char="§"/>
            </a:pPr>
            <a:r>
              <a:rPr lang="fr-FR" sz="2600" dirty="0" smtClean="0">
                <a:ea typeface="Verdana" pitchFamily="34" charset="0"/>
              </a:rPr>
              <a:t>Périmètre de l’analyse</a:t>
            </a:r>
          </a:p>
          <a:p>
            <a:pPr>
              <a:buFont typeface="Wingdings" pitchFamily="2" charset="2"/>
              <a:buChar char="§"/>
            </a:pPr>
            <a:endParaRPr lang="fr-FR" sz="2600" dirty="0" smtClean="0">
              <a:ea typeface="Verdana" pitchFamily="34" charset="0"/>
            </a:endParaRPr>
          </a:p>
          <a:p>
            <a:pPr marL="257175" indent="-257175">
              <a:buFont typeface="Wingdings" pitchFamily="2" charset="2"/>
              <a:buChar char="§"/>
            </a:pPr>
            <a:r>
              <a:rPr lang="fr-FR" sz="2600" dirty="0">
                <a:ea typeface="Verdana" pitchFamily="34" charset="0"/>
              </a:rPr>
              <a:t>Généralités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Contexte </a:t>
            </a:r>
            <a:r>
              <a:rPr lang="fr-FR" sz="2000" dirty="0" err="1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géo-économique</a:t>
            </a:r>
            <a:endParaRPr lang="fr-FR" sz="20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Tissu productif régional</a:t>
            </a:r>
          </a:p>
          <a:p>
            <a:pPr lvl="2">
              <a:buFont typeface="Wingdings" pitchFamily="2" charset="2"/>
              <a:buChar char="§"/>
            </a:pPr>
            <a:endParaRPr lang="fr-FR" sz="1800" b="1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marL="257175" indent="-257175">
              <a:buFont typeface="Wingdings" pitchFamily="2" charset="2"/>
              <a:buChar char="§"/>
            </a:pPr>
            <a:r>
              <a:rPr lang="fr-FR" sz="2600" dirty="0">
                <a:ea typeface="Verdana" pitchFamily="34" charset="0"/>
              </a:rPr>
              <a:t>Enjeux &amp; Marchés</a:t>
            </a:r>
          </a:p>
          <a:p>
            <a:pPr marL="0" indent="0">
              <a:buFont typeface="Wingdings" pitchFamily="2" charset="2"/>
              <a:buChar char="§"/>
            </a:pPr>
            <a:endParaRPr lang="fr-FR" sz="2600" dirty="0" smtClean="0">
              <a:ea typeface="Verdana" pitchFamily="34" charset="0"/>
            </a:endParaRPr>
          </a:p>
          <a:p>
            <a:pPr>
              <a:buFontTx/>
              <a:buChar char="-"/>
            </a:pPr>
            <a:endParaRPr lang="fr-F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F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fr-F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SOMMAIRE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49678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fr-F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Périmètre </a:t>
            </a:r>
            <a:r>
              <a:rPr lang="fr-FR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de l’analyse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6075" y="555590"/>
            <a:ext cx="8651875" cy="990756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PANORAMA ÉCONOMIQUE DU TISSU PRODUCTIF EN BOURGOGNE-FRANCHE-COMTÉ</a:t>
            </a:r>
            <a:r>
              <a:rPr lang="fr-F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3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8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23528" y="1700808"/>
            <a:ext cx="8651875" cy="3843338"/>
          </a:xfrm>
        </p:spPr>
        <p:txBody>
          <a:bodyPr>
            <a:normAutofit/>
          </a:bodyPr>
          <a:lstStyle/>
          <a:p>
            <a:pPr marL="257175" lvl="1" indent="-257175">
              <a:buFont typeface="Wingdings" pitchFamily="2" charset="2"/>
              <a:buChar char="§"/>
            </a:pPr>
            <a:r>
              <a:rPr lang="fr-FR" sz="2600" dirty="0">
                <a:ea typeface="Verdana" pitchFamily="34" charset="0"/>
              </a:rPr>
              <a:t>Contexte 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Cadre du SRDEII* </a:t>
            </a:r>
          </a:p>
          <a:p>
            <a:pPr marL="442913" lvl="2" indent="0">
              <a:buNone/>
            </a:pPr>
            <a:endParaRPr lang="fr-FR" sz="1900" dirty="0" smtClean="0">
              <a:latin typeface="Arial"/>
              <a:ea typeface="Verdana" pitchFamily="34" charset="0"/>
              <a:cs typeface="Arial"/>
            </a:endParaRPr>
          </a:p>
          <a:p>
            <a:pPr marL="257175" lvl="1" indent="-257175">
              <a:buFont typeface="Wingdings" pitchFamily="2" charset="2"/>
              <a:buChar char="§"/>
            </a:pPr>
            <a:r>
              <a:rPr lang="fr-FR" sz="2600" dirty="0">
                <a:ea typeface="Verdana" pitchFamily="34" charset="0"/>
              </a:rPr>
              <a:t>Objectif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Analyser les études et données existantes pour produire une synthèse consolidée Bourgogne-Franche-Comté servant de base documentaire au COPIL SRDEII</a:t>
            </a:r>
          </a:p>
          <a:p>
            <a:pPr lvl="2">
              <a:buNone/>
            </a:pPr>
            <a:endParaRPr lang="fr-F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fr-FR" sz="2200" b="1" dirty="0" smtClean="0">
              <a:solidFill>
                <a:srgbClr val="6110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r>
              <a:rPr lang="fr-FR" sz="1600" b="1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*</a:t>
            </a:r>
            <a:r>
              <a:rPr lang="fr-FR" sz="1400" b="1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Schéma Régional de Développement Economique, d’Innovation et d’Internationalisation</a:t>
            </a:r>
          </a:p>
          <a:p>
            <a:pPr marL="442913" lvl="2" indent="0">
              <a:buNone/>
            </a:pPr>
            <a:endParaRPr lang="fr-F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PÉRIMÈTRE DE L’ANALYSE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9833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23528" y="1556792"/>
            <a:ext cx="8651875" cy="3888432"/>
          </a:xfrm>
        </p:spPr>
        <p:txBody>
          <a:bodyPr>
            <a:normAutofit fontScale="40000" lnSpcReduction="20000"/>
          </a:bodyPr>
          <a:lstStyle/>
          <a:p>
            <a:pPr marL="0" lvl="1" indent="0">
              <a:buNone/>
            </a:pPr>
            <a:r>
              <a:rPr lang="fr-FR" sz="6500" dirty="0">
                <a:ea typeface="Verdana" pitchFamily="34" charset="0"/>
              </a:rPr>
              <a:t>Périmètre</a:t>
            </a:r>
            <a:r>
              <a:rPr lang="fr-FR" sz="6500" dirty="0" smtClean="0">
                <a:solidFill>
                  <a:schemeClr val="accent1"/>
                </a:solidFill>
                <a:ea typeface="Verdana" pitchFamily="34" charset="0"/>
              </a:rPr>
              <a:t> </a:t>
            </a:r>
            <a:r>
              <a:rPr lang="fr-FR" sz="6500" dirty="0">
                <a:ea typeface="Verdana" pitchFamily="34" charset="0"/>
              </a:rPr>
              <a:t>Bourgogne-Franche-</a:t>
            </a:r>
            <a:r>
              <a:rPr lang="fr-FR" sz="6500" dirty="0" smtClean="0">
                <a:ea typeface="Verdana" pitchFamily="34" charset="0"/>
              </a:rPr>
              <a:t>Comté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Le contexte </a:t>
            </a:r>
            <a:r>
              <a:rPr lang="fr-FR" sz="5000" dirty="0" err="1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géo-économique</a:t>
            </a:r>
            <a:endParaRPr lang="fr-FR" sz="50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Le tissu productif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Les emplois, compétences et formations 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Les entreprises du territoires 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L’internationalisation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La recherche et l’innovation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La dynamique transfrontalière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L’artisanat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L’Economie Sociale et Solidaire (ESS)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5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La parité professionnelle Hommes / Femmes</a:t>
            </a:r>
          </a:p>
          <a:p>
            <a:pPr lvl="4">
              <a:buNone/>
            </a:pPr>
            <a:endParaRPr lang="fr-FR" sz="5600" b="1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lvl="3">
              <a:buFont typeface="Wingdings" pitchFamily="2" charset="2"/>
              <a:buChar char="§"/>
            </a:pPr>
            <a:endParaRPr lang="fr-F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>
              <a:buFont typeface="Wingdings" pitchFamily="2" charset="2"/>
              <a:buChar char="§"/>
            </a:pPr>
            <a:endParaRPr lang="fr-F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346074" y="108404"/>
            <a:ext cx="8651875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PÉRIMÈTRE DE L’ANALYSE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76680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23528" y="1556792"/>
            <a:ext cx="8651875" cy="3843338"/>
          </a:xfrm>
        </p:spPr>
        <p:txBody>
          <a:bodyPr>
            <a:normAutofit fontScale="32500" lnSpcReduction="20000"/>
          </a:bodyPr>
          <a:lstStyle/>
          <a:p>
            <a:pPr marL="0" lvl="1" indent="0">
              <a:buNone/>
            </a:pPr>
            <a:r>
              <a:rPr lang="fr-FR" sz="6000" dirty="0">
                <a:ea typeface="Verdana" pitchFamily="34" charset="0"/>
              </a:rPr>
              <a:t>Périmètre</a:t>
            </a:r>
            <a:r>
              <a:rPr lang="fr-FR" sz="6000" dirty="0" smtClean="0">
                <a:solidFill>
                  <a:schemeClr val="accent1"/>
                </a:solidFill>
                <a:ea typeface="Verdana" pitchFamily="34" charset="0"/>
              </a:rPr>
              <a:t> </a:t>
            </a:r>
            <a:r>
              <a:rPr lang="fr-FR" sz="6000" dirty="0">
                <a:ea typeface="Verdana" pitchFamily="34" charset="0"/>
              </a:rPr>
              <a:t>Bourgogne-Franche-Comté </a:t>
            </a:r>
            <a:r>
              <a:rPr lang="fr-FR" sz="6000" dirty="0" smtClean="0">
                <a:ea typeface="Verdana" pitchFamily="34" charset="0"/>
              </a:rPr>
              <a:t> (suite) </a:t>
            </a:r>
            <a:endParaRPr lang="fr-FR" sz="6000" dirty="0">
              <a:ea typeface="Verdana" pitchFamily="34" charset="0"/>
            </a:endParaRPr>
          </a:p>
          <a:p>
            <a:pPr marL="1371600" lvl="3" indent="0">
              <a:buNone/>
            </a:pPr>
            <a:endParaRPr lang="fr-FR" sz="5600" b="1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marL="0" lvl="1" indent="0">
              <a:buNone/>
            </a:pPr>
            <a:r>
              <a:rPr lang="fr-FR" sz="8000" dirty="0">
                <a:ea typeface="Verdana" pitchFamily="34" charset="0"/>
              </a:rPr>
              <a:t>Les marchés industriels :</a:t>
            </a:r>
          </a:p>
          <a:p>
            <a:pPr marL="1414463" lvl="2" indent="-857250">
              <a:buFontTx/>
              <a:buChar char="-"/>
            </a:pPr>
            <a:endParaRPr lang="fr-FR" sz="6000" b="1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7400" b="1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développés</a:t>
            </a:r>
            <a:r>
              <a:rPr lang="fr-FR" sz="74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62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: Automobile, Ferroviaire, Energie et nucléaire, Agroalimentaire et traçabilité alimentaire, Aéronautique, Bois, Eolien, Luxe, Pierre, Plasturgie, Santé Biomédical, Microtechniques, Agro-composites, Emballage, Logistique, Numérique, Optique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fr-FR" sz="62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7400" b="1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naissants</a:t>
            </a:r>
            <a:r>
              <a:rPr lang="fr-FR" sz="62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: Objets connectés, Hydrogène, Mobilités, Economie circulaire, Agriculture de précision, Efficacité énergétique, Relations clients, </a:t>
            </a:r>
            <a:r>
              <a:rPr lang="fr-FR" sz="6200" dirty="0" err="1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Silver</a:t>
            </a:r>
            <a:r>
              <a:rPr lang="fr-FR" sz="62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6200" dirty="0" err="1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Economy</a:t>
            </a:r>
            <a:r>
              <a:rPr lang="fr-FR" sz="62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, Usine du futur</a:t>
            </a:r>
          </a:p>
          <a:p>
            <a:pPr lvl="2" indent="-214313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fr-FR" sz="62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lvl="2" indent="-1571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fr-FR" sz="58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346074" y="108404"/>
            <a:ext cx="8651875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PÉRIMÈTRE DE L’ANALYSE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356686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46075" y="1555750"/>
            <a:ext cx="8651875" cy="410549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fr-FR" sz="2600" dirty="0">
                <a:ea typeface="Verdana" pitchFamily="34" charset="0"/>
              </a:rPr>
              <a:t>Les secteurs économiques non traités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Tourisme, Agriculture, Bâtiment, TP, Transport, services publics,    services de proximité, les services à la personne, les activités tertiaires,  les activités médicales…</a:t>
            </a:r>
          </a:p>
          <a:p>
            <a:pPr lvl="3">
              <a:buNone/>
            </a:pPr>
            <a:endParaRPr lang="fr-FR" sz="1600" dirty="0" smtClean="0">
              <a:latin typeface="Arial"/>
              <a:ea typeface="Verdana" pitchFamily="34" charset="0"/>
              <a:cs typeface="Aria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fr-FR" sz="2600" dirty="0">
                <a:ea typeface="Verdana" pitchFamily="34" charset="0"/>
              </a:rPr>
              <a:t>Méthode 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670 </a:t>
            </a:r>
            <a:r>
              <a:rPr lang="fr-FR" sz="20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sources </a:t>
            </a: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documentaires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315 </a:t>
            </a:r>
            <a:r>
              <a:rPr lang="fr-FR" sz="20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pages de synthèse </a:t>
            </a: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rédigées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Relecture  </a:t>
            </a:r>
            <a:r>
              <a:rPr lang="fr-FR" sz="20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ARDIE / ARD / CR </a:t>
            </a: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BFC</a:t>
            </a:r>
          </a:p>
          <a:p>
            <a:pPr lvl="2" indent="-2143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Validation </a:t>
            </a:r>
            <a:r>
              <a:rPr lang="fr-FR" sz="20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CR </a:t>
            </a:r>
            <a:r>
              <a:rPr lang="fr-FR" sz="2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BFC </a:t>
            </a:r>
            <a:endParaRPr lang="fr-FR" sz="200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346074" y="108404"/>
            <a:ext cx="8651875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PÉRIMÈTRE DE L’ANALYSE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499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3600" dirty="0" smtClean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 smtClean="0"/>
              <a:t>Synthèse </a:t>
            </a:r>
            <a:endParaRPr lang="fr-FR" sz="3600" dirty="0"/>
          </a:p>
          <a:p>
            <a:pPr marL="0" indent="0" algn="ctr">
              <a:buNone/>
            </a:pPr>
            <a:r>
              <a:rPr lang="fr-FR" sz="3600" dirty="0" smtClean="0"/>
              <a:t>Généralités</a:t>
            </a:r>
            <a:endParaRPr lang="fr-FR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350012"/>
            <a:ext cx="8651875" cy="990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PANORAMA ÉCONOMIQUE DU TISSU PRODUCTIF EN BOURGOGNE-FRANCHE-COMTÉ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18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993133" y="1530920"/>
            <a:ext cx="4043363" cy="1178000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Surcapacité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de production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mondiale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, notamment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chinoise</a:t>
            </a:r>
            <a:endParaRPr lang="fr-FR" sz="180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Coûts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externes bas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matières premières, énergie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Coût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de l’argent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concurrentiel (financement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, change) : USD,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CHF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Équipements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de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production vieillissants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(France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Exigences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croissantes en termes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de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respect de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l’environnement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Métiers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industriels toujours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peu </a:t>
            </a:r>
            <a:b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</a:b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attractifs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en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France</a:t>
            </a:r>
            <a:endParaRPr lang="fr-FR" sz="2000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ea typeface="Verdana" pitchFamily="34" charset="0"/>
              </a:rPr>
              <a:t>CONTEXTE GÉO-ÉCONOMIQUE INTERNATIONAL INCERTAIN, CROISSANCE MONDIALE RALENTIE</a:t>
            </a:r>
            <a:endParaRPr lang="fr-FR" sz="2800" dirty="0">
              <a:ea typeface="Verdan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9512" y="1916832"/>
            <a:ext cx="4716016" cy="3224683"/>
            <a:chOff x="5796136" y="1650876"/>
            <a:chExt cx="2949335" cy="1361831"/>
          </a:xfrm>
        </p:grpSpPr>
        <p:pic>
          <p:nvPicPr>
            <p:cNvPr id="5" name="Image 4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96136" y="1650876"/>
              <a:ext cx="2949335" cy="1361831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</p:pic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7777582" y="1755081"/>
              <a:ext cx="300037" cy="960146"/>
            </a:xfrm>
            <a:prstGeom prst="rect">
              <a:avLst/>
            </a:prstGeom>
            <a:solidFill>
              <a:srgbClr val="FFCC00">
                <a:alpha val="42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Prévisions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99592" y="1700808"/>
            <a:ext cx="2466012" cy="363176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Évolution du </a:t>
            </a:r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PIB</a:t>
            </a:r>
          </a:p>
          <a:p>
            <a:pPr>
              <a:lnSpc>
                <a:spcPct val="80000"/>
              </a:lnSpc>
            </a:pPr>
            <a:r>
              <a:rPr lang="fr-FR" sz="10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</a:t>
            </a:r>
            <a:r>
              <a:rPr lang="fr-FR" sz="10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« croissance économique »)</a:t>
            </a:r>
          </a:p>
        </p:txBody>
      </p:sp>
    </p:spTree>
    <p:extLst>
      <p:ext uri="{BB962C8B-B14F-4D97-AF65-F5344CB8AC3E}">
        <p14:creationId xmlns:p14="http://schemas.microsoft.com/office/powerpoint/2010/main" val="1051803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148065" y="2420888"/>
            <a:ext cx="3888432" cy="3096344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17% des emplois dans l’industrie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18,4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% de la valeur ajoutée régionale issue de l’industrie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Forte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activité de sous-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traitance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60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% des industries sont des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PME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L’emploi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recule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en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temps de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crise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12</a:t>
            </a:r>
            <a:r>
              <a:rPr lang="fr-FR" sz="180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ème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rang pour l’emploi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tertiaire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marchand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8404"/>
            <a:ext cx="8997949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ea typeface="Verdana" pitchFamily="34" charset="0"/>
              </a:rPr>
              <a:t>LE TISSU PRODUCTIF RÉGIONAL :</a:t>
            </a:r>
            <a:r>
              <a:rPr lang="fr-FR" sz="2800" dirty="0" smtClean="0">
                <a:ea typeface="Verdana" pitchFamily="34" charset="0"/>
              </a:rPr>
              <a:t/>
            </a:r>
            <a:br>
              <a:rPr lang="fr-FR" sz="2800" dirty="0" smtClean="0">
                <a:ea typeface="Verdana" pitchFamily="34" charset="0"/>
              </a:rPr>
            </a:br>
            <a:r>
              <a:rPr lang="fr-FR" sz="2800" b="1" dirty="0" smtClean="0">
                <a:ea typeface="Verdana" pitchFamily="34" charset="0"/>
              </a:rPr>
              <a:t>SPÉCIFICITÉ INDUSTRIELLE :</a:t>
            </a:r>
            <a:br>
              <a:rPr lang="fr-FR" sz="2800" b="1" dirty="0" smtClean="0">
                <a:ea typeface="Verdana" pitchFamily="34" charset="0"/>
              </a:rPr>
            </a:br>
            <a:r>
              <a:rPr lang="fr-FR" sz="2800" b="1" dirty="0" smtClean="0">
                <a:ea typeface="Verdana" pitchFamily="34" charset="0"/>
              </a:rPr>
              <a:t>1</a:t>
            </a:r>
            <a:r>
              <a:rPr lang="fr-FR" sz="2800" baseline="30000" dirty="0">
                <a:ea typeface="Verdana" pitchFamily="34" charset="0"/>
              </a:rPr>
              <a:t>e</a:t>
            </a:r>
            <a:r>
              <a:rPr lang="fr-FR" sz="2800" dirty="0" smtClean="0">
                <a:ea typeface="Verdana" pitchFamily="34" charset="0"/>
              </a:rPr>
              <a:t> </a:t>
            </a:r>
            <a:r>
              <a:rPr lang="fr-FR" sz="2800" b="1" dirty="0" smtClean="0">
                <a:ea typeface="Verdana" pitchFamily="34" charset="0"/>
              </a:rPr>
              <a:t>RÉGION INDUSTRIELLE DE FRANCE</a:t>
            </a:r>
            <a:endParaRPr lang="fr-FR" sz="2800" dirty="0" smtClean="0">
              <a:ea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23728" y="4869160"/>
            <a:ext cx="4104456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79388" indent="-17938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endParaRPr lang="fr-FR" sz="1600" spc="-5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1772816"/>
            <a:ext cx="4104456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Répartition </a:t>
            </a: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sectorielle des </a:t>
            </a:r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emplois </a:t>
            </a:r>
            <a:r>
              <a:rPr lang="fr-FR" sz="12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:</a:t>
            </a:r>
            <a:r>
              <a:rPr lang="fr-FR" sz="12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12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Comparaison </a:t>
            </a:r>
            <a:r>
              <a:rPr lang="fr-FR" sz="12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Bourgogne-Franche-Comté et France </a:t>
            </a:r>
            <a:r>
              <a:rPr lang="fr-FR" sz="12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métropolitaine (</a:t>
            </a:r>
            <a:r>
              <a:rPr lang="fr-FR" sz="12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fin 2013) </a:t>
            </a:r>
          </a:p>
        </p:txBody>
      </p:sp>
    </p:spTree>
    <p:extLst>
      <p:ext uri="{BB962C8B-B14F-4D97-AF65-F5344CB8AC3E}">
        <p14:creationId xmlns:p14="http://schemas.microsoft.com/office/powerpoint/2010/main" val="2104790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6162" y="3340598"/>
            <a:ext cx="500783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RÉGIONAL ÉCONOMIE</a:t>
            </a:r>
          </a:p>
          <a:p>
            <a:endParaRPr lang="fr-F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BESANÇON – MERCREDI 1</a:t>
            </a:r>
            <a:r>
              <a:rPr lang="fr-FR" sz="19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JUIN 2016</a:t>
            </a:r>
          </a:p>
          <a:p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534" y="5927149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Atelier animé par Emmanuelle Dancourt, journaliste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851920" y="1412776"/>
            <a:ext cx="5292080" cy="3888432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Nombreux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groupes de dimension internationale (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19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 Mds € exportés en 2015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Forte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présence d’entreprises sous contrôle étranger : 600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entreprises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0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Dépendance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à l’économie mondiale (région exportatrice :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2</a:t>
            </a:r>
            <a:r>
              <a:rPr lang="fr-FR" sz="180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meilleure balance commerciale : + 3,9 Mds €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Plus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fort taux de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couverture Import/Export 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en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France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0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6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principaux secteurs exportateurs : produits liés à l’automobile, sidérurgie, production de machines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, matériel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électrique et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boissons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68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% des échanges avec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l’UE</a:t>
            </a:r>
            <a:endParaRPr lang="fr-FR" sz="180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endParaRPr lang="fr-FR" sz="1800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ea typeface="Verdana" pitchFamily="34" charset="0"/>
              </a:rPr>
              <a:t>…DONC </a:t>
            </a:r>
            <a:r>
              <a:rPr lang="fr-FR" sz="2400" b="1" dirty="0" smtClean="0">
                <a:ea typeface="Verdana" pitchFamily="34" charset="0"/>
              </a:rPr>
              <a:t>FORTE OUVERTURE À L’INTERNATIONAL</a:t>
            </a:r>
            <a:r>
              <a:rPr lang="fr-FR" sz="2400" b="1" dirty="0" smtClean="0">
                <a:ea typeface="Verdana" pitchFamily="34" charset="0"/>
              </a:rPr>
              <a:t>…</a:t>
            </a:r>
            <a:endParaRPr lang="fr-FR" sz="2400" b="1" dirty="0" smtClean="0">
              <a:ea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580112" y="2132856"/>
            <a:ext cx="4464496" cy="5157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79388" indent="-17938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fr-FR" sz="16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fr-FR" sz="16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fr-FR" sz="16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fr-FR" sz="16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email"/>
          <a:srcRect l="443" t="1572" r="887" b="7075"/>
          <a:stretch>
            <a:fillRect/>
          </a:stretch>
        </p:blipFill>
        <p:spPr bwMode="auto">
          <a:xfrm>
            <a:off x="179512" y="1988840"/>
            <a:ext cx="3600400" cy="244827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661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499992" y="1556792"/>
            <a:ext cx="4464496" cy="3843338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Sauf  agriculture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, tous les secteurs évoluent moins favorablement qu’en France (emploi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Décrochage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du PIB régional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/national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&gt; notamment industriel depuis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2007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12</a:t>
            </a:r>
            <a:r>
              <a:rPr lang="fr-FR" sz="180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région (/13) pour le PIB, par habitant ou par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salarié 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5</a:t>
            </a:r>
            <a:r>
              <a:rPr lang="fr-FR" sz="1800" baseline="300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rang pour le taux de chômage qui reste inférieur au niveau national </a:t>
            </a:r>
            <a:endParaRPr lang="fr-FR" sz="180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endParaRPr lang="fr-FR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>
                <a:ea typeface="Verdana" pitchFamily="34" charset="0"/>
              </a:rPr>
              <a:t>…DONC DÉPENDANCE À L’ÉCONOMIE MONDIALE</a:t>
            </a:r>
            <a:br>
              <a:rPr lang="fr-FR" sz="2400" b="1" dirty="0" smtClean="0">
                <a:ea typeface="Verdana" pitchFamily="34" charset="0"/>
              </a:rPr>
            </a:br>
            <a:r>
              <a:rPr lang="fr-FR" sz="2400" b="1" dirty="0" smtClean="0">
                <a:ea typeface="Verdana" pitchFamily="34" charset="0"/>
              </a:rPr>
              <a:t>PLUS FORTE…</a:t>
            </a:r>
            <a:endParaRPr lang="fr-FR" sz="2400" b="1" dirty="0" smtClean="0">
              <a:ea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55576" y="4769768"/>
            <a:ext cx="8208912" cy="19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79388" indent="-1793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fr-FR" sz="1600" spc="-5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44824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87624" y="1772816"/>
            <a:ext cx="2466012" cy="363176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Évolution du </a:t>
            </a:r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PIB</a:t>
            </a:r>
          </a:p>
          <a:p>
            <a:pPr>
              <a:lnSpc>
                <a:spcPct val="80000"/>
              </a:lnSpc>
            </a:pPr>
            <a:r>
              <a:rPr lang="fr-FR" sz="10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</a:t>
            </a:r>
            <a:r>
              <a:rPr lang="fr-FR" sz="10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« croissance économique »)</a:t>
            </a:r>
          </a:p>
        </p:txBody>
      </p:sp>
    </p:spTree>
    <p:extLst>
      <p:ext uri="{BB962C8B-B14F-4D97-AF65-F5344CB8AC3E}">
        <p14:creationId xmlns:p14="http://schemas.microsoft.com/office/powerpoint/2010/main" val="2471082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12"/>
          <p:cNvPicPr>
            <a:picLocks noChangeAspect="1" noChangeArrowheads="1"/>
          </p:cNvPicPr>
          <p:nvPr/>
        </p:nvPicPr>
        <p:blipFill>
          <a:blip r:embed="rId3" cstate="print"/>
          <a:srcRect l="13515" t="11009" r="13814" b="13760"/>
          <a:stretch>
            <a:fillRect/>
          </a:stretch>
        </p:blipFill>
        <p:spPr bwMode="auto">
          <a:xfrm>
            <a:off x="23912" y="1700808"/>
            <a:ext cx="44760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427984" y="1628800"/>
            <a:ext cx="4572000" cy="2880320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Dépendance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à des lieux de décision hors région : 2/3 des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établissements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Taux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de créations d’entreprises inférieur au niveau national entre 2008 et 2013 : 10 % contre 17 % en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France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Niveau </a:t>
            </a:r>
            <a:r>
              <a:rPr lang="fr-FR" sz="18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de défaillances d’entreprises supérieur à la moyenne nationale depuis 10 </a:t>
            </a: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ans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Globalement un taux de renouvellement du tissu économique plus faible qu’en France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endParaRPr lang="fr-FR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959" y="108404"/>
            <a:ext cx="8651875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a typeface="Verdana" pitchFamily="34" charset="0"/>
              </a:rPr>
              <a:t>…UNE DYNAMIQUE ENTREPRENEURIALE RÉDUITE QUANTITATIVEMENT… </a:t>
            </a:r>
            <a:endParaRPr lang="fr-FR" sz="2400" b="1" dirty="0" smtClean="0">
              <a:ea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316416" y="1412776"/>
            <a:ext cx="4464496" cy="5157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79388" indent="-17938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fr-FR" sz="16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fr-FR" sz="16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marL="179388" lvl="0" indent="-17938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fr-FR" sz="16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33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220073" y="1484784"/>
            <a:ext cx="3923928" cy="3987354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Spécificités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et forces industrielles :</a:t>
            </a: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Métallurgie : 34 000 emplois</a:t>
            </a: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Matériels de transport : 27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000</a:t>
            </a:r>
            <a:endParaRPr lang="fr-FR" sz="14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IAA : 25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000</a:t>
            </a:r>
            <a:endParaRPr lang="fr-FR" sz="14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Plasturgie : 19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000</a:t>
            </a:r>
            <a:endParaRPr lang="fr-FR" sz="14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Machines et équipements : 13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000</a:t>
            </a:r>
            <a:endParaRPr lang="fr-FR" sz="14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Bois et papier : 11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000</a:t>
            </a:r>
            <a:endParaRPr lang="fr-FR" sz="14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Équipements électriques : 7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000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Bons classements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régionaux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(emploi salarié) :</a:t>
            </a:r>
            <a:endParaRPr lang="fr-FR" sz="18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Horlogerie,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bijouterie/joaillerie, maroquinerie</a:t>
            </a: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, lunetterie… : 3</a:t>
            </a:r>
            <a:r>
              <a:rPr lang="fr-FR" sz="1400" spc="-10" baseline="300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ème</a:t>
            </a: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</a:t>
            </a: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Fabrication métallique : 4</a:t>
            </a:r>
            <a:r>
              <a:rPr lang="fr-FR" sz="1400" spc="-10" baseline="300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ème</a:t>
            </a:r>
          </a:p>
          <a:p>
            <a:pPr marL="628650" lvl="3" indent="-180975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4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Industrie automobile : </a:t>
            </a:r>
            <a:r>
              <a:rPr lang="fr-FR" sz="14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4</a:t>
            </a:r>
            <a:r>
              <a:rPr lang="fr-FR" sz="1400" spc="-1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ème</a:t>
            </a:r>
            <a:endParaRPr lang="fr-FR" sz="1400" spc="-10" baseline="3000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31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 TISSU PRODUCTIF RÉGIONAL,</a:t>
            </a:r>
            <a:r>
              <a:rPr lang="fr-FR" sz="31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fr-FR" sz="31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31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FORCES ET CLASSEMENTS</a:t>
            </a:r>
            <a:r>
              <a:rPr lang="fr-F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email"/>
          <a:srcRect l="8595" t="21237" r="30744" b="11640"/>
          <a:stretch>
            <a:fillRect/>
          </a:stretch>
        </p:blipFill>
        <p:spPr bwMode="auto">
          <a:xfrm>
            <a:off x="107504" y="1772816"/>
            <a:ext cx="5112568" cy="35283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675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 TISSU PRODUCTIF RÉGIONAL,</a:t>
            </a: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SPÉCIFICITÉS </a:t>
            </a: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ÉCONOMIQUES LOCALES</a:t>
            </a:r>
            <a:endParaRPr lang="fr-FR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 l="7475" t="18718" r="7257" b="3349"/>
          <a:stretch>
            <a:fillRect/>
          </a:stretch>
        </p:blipFill>
        <p:spPr bwMode="auto">
          <a:xfrm>
            <a:off x="251520" y="1671176"/>
            <a:ext cx="8669547" cy="51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644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547664" y="4331258"/>
            <a:ext cx="7200000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0" rIns="0" bIns="0" rtlCol="0" anchor="t">
            <a:noAutofit/>
          </a:bodyPr>
          <a:lstStyle/>
          <a:p>
            <a:pPr marL="84138" indent="-84138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</a:pPr>
            <a:endParaRPr lang="fr-FR" sz="14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4355977" y="2060848"/>
            <a:ext cx="4788024" cy="3456384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2 %  du PIB régional soit 1,2 Md € / an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b="1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11 700 salariés en R&amp;D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,</a:t>
            </a:r>
            <a:r>
              <a:rPr lang="fr-FR" sz="1800" b="1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dont 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b="1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5 600 chercheurs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(3/4 privé, 1/4 public)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Recherche privée prépondérante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b="1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5 pôles de compétitivité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Présence de plusieurs centres mondiaux de recherche d’entreprises privées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Les 3 premiers déposants de brevets en France ont une activité en  région : PSA, Safran, CEA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 TISSU PRODUCTIF RÉGIONAL,</a:t>
            </a: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RECHERCHE ET INNOVATION (1/2</a:t>
            </a: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  <a:endParaRPr lang="fr-FR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 l="20352" t="13303" r="22320" b="4128"/>
          <a:stretch>
            <a:fillRect/>
          </a:stretch>
        </p:blipFill>
        <p:spPr bwMode="auto">
          <a:xfrm>
            <a:off x="19348" y="1772816"/>
            <a:ext cx="4320480" cy="37444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27584" y="1484784"/>
            <a:ext cx="3240360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Principaux </a:t>
            </a: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établissements </a:t>
            </a:r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d’enseignement </a:t>
            </a: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supérieur </a:t>
            </a:r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et </a:t>
            </a: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organismes de recherche </a:t>
            </a:r>
          </a:p>
        </p:txBody>
      </p:sp>
    </p:spTree>
    <p:extLst>
      <p:ext uri="{BB962C8B-B14F-4D97-AF65-F5344CB8AC3E}">
        <p14:creationId xmlns:p14="http://schemas.microsoft.com/office/powerpoint/2010/main" val="4157891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547664" y="4331258"/>
            <a:ext cx="7200000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0" rIns="0" bIns="0" rtlCol="0" anchor="t">
            <a:noAutofit/>
          </a:bodyPr>
          <a:lstStyle/>
          <a:p>
            <a:pPr marL="84138" indent="-84138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</a:pPr>
            <a:endParaRPr lang="fr-FR" sz="1400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51520" y="1619503"/>
            <a:ext cx="8892480" cy="3843338"/>
          </a:xfrm>
        </p:spPr>
        <p:txBody>
          <a:bodyPr/>
          <a:lstStyle/>
          <a:p>
            <a:pPr marL="257175" indent="-257175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>
                <a:ea typeface="Verdana" pitchFamily="34" charset="0"/>
              </a:rPr>
              <a:t>Acteurs complémentaires </a:t>
            </a:r>
            <a:r>
              <a:rPr lang="fr-FR" sz="2000" b="0" dirty="0">
                <a:ea typeface="Verdana" pitchFamily="34" charset="0"/>
              </a:rPr>
              <a:t>: Pôles de compétitivité, laboratoires, université BFC, entreprises, structures d’animation de filières, financeurs... </a:t>
            </a:r>
          </a:p>
          <a:p>
            <a:pPr marL="257175" indent="-257175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>
                <a:ea typeface="Verdana" pitchFamily="34" charset="0"/>
              </a:rPr>
              <a:t>Plans régionaux en cohérence avec les stratégies nationales (SRI, Nouvelle France industrielle...)</a:t>
            </a:r>
          </a:p>
          <a:p>
            <a:pPr marL="257175" indent="-257175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>
                <a:ea typeface="Verdana" pitchFamily="34" charset="0"/>
              </a:rPr>
              <a:t>Concurrence des régions limitrophes  </a:t>
            </a:r>
            <a:r>
              <a:rPr lang="fr-FR" sz="2000" b="0" dirty="0">
                <a:ea typeface="Verdana" pitchFamily="34" charset="0"/>
              </a:rPr>
              <a:t>: étudiants, acteurs privés, financements</a:t>
            </a:r>
          </a:p>
          <a:p>
            <a:pPr marL="257175" indent="-257175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dirty="0">
                <a:ea typeface="Verdana" pitchFamily="34" charset="0"/>
              </a:rPr>
              <a:t>Le profil  industriel de la région nécessite  un investissement permanent en recherche et innovation, et donc en offre de formation</a:t>
            </a:r>
          </a:p>
          <a:p>
            <a:pPr marL="257175" indent="-257175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fr-FR" sz="2000" b="0" dirty="0">
                <a:ea typeface="Verdana" pitchFamily="34" charset="0"/>
              </a:rPr>
              <a:t>Des </a:t>
            </a:r>
            <a:r>
              <a:rPr lang="fr-FR" sz="2000" dirty="0">
                <a:ea typeface="Verdana" pitchFamily="34" charset="0"/>
              </a:rPr>
              <a:t>ruptures technologiques </a:t>
            </a:r>
            <a:r>
              <a:rPr lang="fr-FR" sz="2000" b="0" dirty="0">
                <a:ea typeface="Verdana" pitchFamily="34" charset="0"/>
              </a:rPr>
              <a:t>annoncées dans plusieurs secteurs d’activités  tels que l’énergie, la mobilité, la santé, l’usine de futur, le numérique, les biotechnologies…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 TISSU PRODUCTIF RÉGIONAL,</a:t>
            </a: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RECHERCHE ET INNOVATION (2/2</a:t>
            </a: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  <a:endParaRPr lang="fr-FR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48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itchFamily="34" charset="0"/>
                <a:cs typeface="Arial"/>
              </a:rPr>
              <a:t>LE TISSU PRODUCTIF RÉGIONAL,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itchFamily="34" charset="0"/>
                <a:cs typeface="Arial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itchFamily="34" charset="0"/>
                <a:cs typeface="Arial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itchFamily="34" charset="0"/>
                <a:cs typeface="Arial"/>
              </a:rPr>
              <a:t>COMPÉTENCES ET FORMATIONS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itchFamily="34" charset="0"/>
              <a:cs typeface="Arial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l="1604" t="1604" r="1137" b="2566"/>
          <a:stretch>
            <a:fillRect/>
          </a:stretch>
        </p:blipFill>
        <p:spPr bwMode="auto">
          <a:xfrm>
            <a:off x="35496" y="1916832"/>
            <a:ext cx="4248472" cy="3312368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283969" y="1484784"/>
            <a:ext cx="4860032" cy="4032448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37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%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d’adultes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niveau bac ou +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(44% en France)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49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% des diplômés du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supérieur formés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en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région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vivent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à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l’extérieur (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12</a:t>
            </a:r>
            <a:r>
              <a:rPr lang="fr-FR" sz="160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rang)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Les jeunes ont un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niveau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d’études globalement </a:t>
            </a:r>
            <a:b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</a:b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plus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élevé que le reste de la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population</a:t>
            </a:r>
            <a:endParaRPr lang="fr-FR" sz="160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Peu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de mouvements d’étudiants entre les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2 académies</a:t>
            </a:r>
            <a:endParaRPr lang="fr-FR" sz="10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10</a:t>
            </a:r>
            <a:r>
              <a:rPr lang="fr-FR" sz="160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rang (75 000 étudiants)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Place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forte pour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l‘apprentissage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(en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post-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bac)</a:t>
            </a:r>
            <a:endParaRPr lang="fr-FR" sz="160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Forte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proportion d’élèves ingénieurs 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Système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de formation professionnelle continue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favorisant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les personnes en </a:t>
            </a: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emploi et les plus qualifiées d’entre elles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Attractivité </a:t>
            </a:r>
            <a:r>
              <a:rPr lang="fr-FR" sz="160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de la Suisse</a:t>
            </a:r>
          </a:p>
          <a:p>
            <a:endParaRPr lang="fr-FR" sz="2000" b="0" dirty="0"/>
          </a:p>
        </p:txBody>
      </p:sp>
      <p:sp>
        <p:nvSpPr>
          <p:cNvPr id="8" name="Rectangle 7"/>
          <p:cNvSpPr/>
          <p:nvPr/>
        </p:nvSpPr>
        <p:spPr>
          <a:xfrm>
            <a:off x="251520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 </a:t>
            </a:r>
            <a:endParaRPr lang="fr-FR" b="1" spc="-5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1700808"/>
            <a:ext cx="3168352" cy="363176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Diplômés </a:t>
            </a: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du supérieur </a:t>
            </a:r>
            <a:r>
              <a:rPr lang="fr-FR" sz="10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dans la population des jeunes adultes (25-34 ans)  </a:t>
            </a:r>
          </a:p>
        </p:txBody>
      </p:sp>
    </p:spTree>
    <p:extLst>
      <p:ext uri="{BB962C8B-B14F-4D97-AF65-F5344CB8AC3E}">
        <p14:creationId xmlns:p14="http://schemas.microsoft.com/office/powerpoint/2010/main" val="2793873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211960" y="2060848"/>
            <a:ext cx="4932040" cy="3456384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La Suisse :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7</a:t>
            </a:r>
            <a:r>
              <a:rPr lang="fr-FR" sz="1800" spc="-1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client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et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4</a:t>
            </a:r>
            <a:r>
              <a:rPr lang="fr-FR" sz="1800" spc="-1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fournisseur de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la Bourgogne-Franche-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Comté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Balance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commerciale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BFC/Suisse négative : -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60 M€ en 2015 (-240 M€ en 2014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)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Existence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de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dispositifs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de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développement franco/suisses :incitations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fiscales,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Interreg, CTJ…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Proximité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géographique et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linguistique,  mais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la Suisse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est très différente de la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France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Emploi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frontalier a doublé en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10 ans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Retournement conjoncturel ?</a:t>
            </a:r>
          </a:p>
          <a:p>
            <a:pPr>
              <a:buNone/>
            </a:pPr>
            <a:endParaRPr lang="fr-FR" sz="1600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 TISSU PRODUCTIF RÉGIONAL,</a:t>
            </a: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DYNAMIQUE TRANSFRONTALIÈRE</a:t>
            </a:r>
            <a:endParaRPr lang="fr-FR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132856"/>
            <a:ext cx="40679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1052736"/>
            <a:ext cx="18356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323528" y="1556792"/>
            <a:ext cx="3744416" cy="430887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Évolution </a:t>
            </a: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du nombre de frontaliers régionaux </a:t>
            </a:r>
            <a:endParaRPr lang="fr-FR" sz="1200" b="1" spc="-5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r>
              <a:rPr lang="fr-FR" sz="10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travaillant </a:t>
            </a:r>
            <a:r>
              <a:rPr lang="fr-FR" sz="10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en Suisse sur 10 ans  (source OFS)</a:t>
            </a:r>
          </a:p>
        </p:txBody>
      </p:sp>
    </p:spTree>
    <p:extLst>
      <p:ext uri="{BB962C8B-B14F-4D97-AF65-F5344CB8AC3E}">
        <p14:creationId xmlns:p14="http://schemas.microsoft.com/office/powerpoint/2010/main" val="1155884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131841" y="2060848"/>
            <a:ext cx="6012160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>
                <a:ea typeface="Verdana" pitchFamily="34" charset="0"/>
              </a:rPr>
              <a:t>48 000 </a:t>
            </a:r>
            <a:r>
              <a:rPr lang="fr-FR" dirty="0">
                <a:ea typeface="Verdana" pitchFamily="34" charset="0"/>
              </a:rPr>
              <a:t>entreprises artisanales en </a:t>
            </a:r>
            <a:r>
              <a:rPr lang="fr-FR" dirty="0" smtClean="0">
                <a:ea typeface="Verdana" pitchFamily="34" charset="0"/>
              </a:rPr>
              <a:t>région</a:t>
            </a:r>
          </a:p>
          <a:p>
            <a:pPr marL="0" indent="0">
              <a:buNone/>
            </a:pPr>
            <a:endParaRPr lang="fr-FR" sz="600" dirty="0" smtClean="0">
              <a:ea typeface="Verdana" pitchFamily="34" charset="0"/>
            </a:endParaRP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plus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de 50% d’entreprises individuelles  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55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 % des entreprises installées dans 3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départements (Côte-d’Or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, Saône-et-Loire,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Doubs)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4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entreprises sur 10 actives dans la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construction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25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% des entreprises dirigées par des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femmes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89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000 salariés dont 7 600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apprentis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10,5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Md€ de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chiffre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d’affaires en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2014</a:t>
            </a:r>
            <a:endParaRPr lang="fr-FR" sz="18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fr-FR" sz="1800" b="0" dirty="0">
                <a:ea typeface="Verdana" pitchFamily="34" charset="0"/>
              </a:rPr>
              <a:t> </a:t>
            </a:r>
            <a:endParaRPr lang="fr-FR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ea typeface="Verdana" pitchFamily="34" charset="0"/>
              </a:rPr>
              <a:t>LE TISSU PRODUCTIF RÉGIONAL,</a:t>
            </a:r>
            <a:r>
              <a:rPr lang="fr-FR" sz="2800" b="1" dirty="0" smtClean="0">
                <a:ea typeface="Verdana" pitchFamily="34" charset="0"/>
              </a:rPr>
              <a:t/>
            </a:r>
            <a:br>
              <a:rPr lang="fr-FR" sz="2800" b="1" dirty="0" smtClean="0">
                <a:ea typeface="Verdana" pitchFamily="34" charset="0"/>
              </a:rPr>
            </a:br>
            <a:r>
              <a:rPr lang="fr-FR" sz="2800" b="1" dirty="0" smtClean="0">
                <a:ea typeface="Verdana" pitchFamily="34" charset="0"/>
              </a:rPr>
              <a:t>ARTISANAT </a:t>
            </a:r>
            <a:r>
              <a:rPr lang="fr-FR" sz="2800" b="1" dirty="0" smtClean="0">
                <a:ea typeface="Verdana" pitchFamily="34" charset="0"/>
              </a:rPr>
              <a:t>(1/2)</a:t>
            </a:r>
            <a:endParaRPr lang="fr-FR" sz="2800" b="1" dirty="0">
              <a:ea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314" t="3333" r="24847" b="3333"/>
          <a:stretch>
            <a:fillRect/>
          </a:stretch>
        </p:blipFill>
        <p:spPr bwMode="auto">
          <a:xfrm>
            <a:off x="0" y="2204864"/>
            <a:ext cx="3052110" cy="30963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9552" y="1671191"/>
            <a:ext cx="2160240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Les </a:t>
            </a:r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entreprises </a:t>
            </a:r>
            <a:r>
              <a:rPr lang="fr-FR" sz="1200" b="1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artisanales</a:t>
            </a:r>
            <a:r>
              <a:rPr lang="fr-FR" sz="12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,</a:t>
            </a:r>
          </a:p>
          <a:p>
            <a:pPr algn="ctr"/>
            <a:r>
              <a:rPr lang="fr-FR" sz="12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répartition </a:t>
            </a:r>
            <a:r>
              <a:rPr lang="fr-FR" sz="12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par secteur </a:t>
            </a:r>
          </a:p>
        </p:txBody>
      </p:sp>
    </p:spTree>
    <p:extLst>
      <p:ext uri="{BB962C8B-B14F-4D97-AF65-F5344CB8AC3E}">
        <p14:creationId xmlns:p14="http://schemas.microsoft.com/office/powerpoint/2010/main" val="3089193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5658" y="35703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INTRODUCTION</a:t>
            </a:r>
            <a:endParaRPr kumimoji="0" lang="fr-FR" sz="2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5657" y="2169993"/>
            <a:ext cx="8852686" cy="353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fr-FR" noProof="0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dirty="0"/>
              <a:t>	</a:t>
            </a:r>
            <a:r>
              <a:rPr lang="fr-FR" noProof="0" dirty="0" smtClean="0"/>
              <a:t>Marie-</a:t>
            </a:r>
            <a:r>
              <a:rPr lang="fr-FR" noProof="0" dirty="0" err="1" smtClean="0"/>
              <a:t>Guite</a:t>
            </a:r>
            <a:r>
              <a:rPr lang="fr-FR" noProof="0" dirty="0" smtClean="0"/>
              <a:t> DUFAY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dirty="0"/>
              <a:t>	</a:t>
            </a:r>
            <a:r>
              <a:rPr lang="fr-FR" sz="1800" b="0" dirty="0" smtClean="0"/>
              <a:t>Présidente de la région Bourgogne-Franche-Comté</a:t>
            </a:r>
            <a:endParaRPr lang="fr-FR" sz="1800" b="0" noProof="0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61106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8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6849" y="1889918"/>
            <a:ext cx="8651875" cy="3843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ea typeface="Verdana" pitchFamily="34" charset="0"/>
              </a:rPr>
              <a:t>Apprentissage et succession des éléments essentiels </a:t>
            </a:r>
          </a:p>
          <a:p>
            <a:pPr marL="0" indent="0">
              <a:buNone/>
            </a:pPr>
            <a:endParaRPr lang="fr-FR" sz="1800" dirty="0" smtClean="0">
              <a:ea typeface="Verdana" pitchFamily="34" charset="0"/>
            </a:endParaRP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50 % des créateurs d’entreprises artisanales sont d’anciens apprentis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60 % des contrats d’apprentissage sont signés par des entreprises artisanales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Développement des coopératives d’artisans (Scic, coopératives  d’achat...) et des actions collectives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Forte présence artisanale en milieu rural (en moyenne 1,9 salariés par entreprise artisanale)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ea typeface="Verdana" pitchFamily="34" charset="0"/>
              </a:rPr>
              <a:t>LE TISSU PRODUCTIF RÉGIONAL, </a:t>
            </a:r>
            <a:r>
              <a:rPr lang="fr-FR" sz="2800" b="1" dirty="0" smtClean="0">
                <a:ea typeface="Verdana" pitchFamily="34" charset="0"/>
              </a:rPr>
              <a:t/>
            </a:r>
            <a:br>
              <a:rPr lang="fr-FR" sz="2800" b="1" dirty="0" smtClean="0">
                <a:ea typeface="Verdana" pitchFamily="34" charset="0"/>
              </a:rPr>
            </a:br>
            <a:r>
              <a:rPr lang="fr-FR" sz="2800" b="1" dirty="0" smtClean="0">
                <a:ea typeface="Verdana" pitchFamily="34" charset="0"/>
              </a:rPr>
              <a:t>ARTISANAT </a:t>
            </a:r>
            <a:r>
              <a:rPr lang="fr-FR" sz="3000" dirty="0" smtClean="0">
                <a:ea typeface="Verdana" pitchFamily="34" charset="0"/>
              </a:rPr>
              <a:t>(2/2</a:t>
            </a:r>
            <a:r>
              <a:rPr lang="fr-FR" sz="3000" dirty="0" smtClean="0">
                <a:ea typeface="Verdana" pitchFamily="34" charset="0"/>
              </a:rPr>
              <a:t>)</a:t>
            </a:r>
            <a:endParaRPr lang="fr-FR" sz="3000" dirty="0"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5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355976" y="1844824"/>
            <a:ext cx="4680520" cy="3843338"/>
          </a:xfrm>
        </p:spPr>
        <p:txBody>
          <a:bodyPr/>
          <a:lstStyle/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None/>
              <a:defRPr/>
            </a:pPr>
            <a:r>
              <a:rPr lang="fr-FR" sz="1800" b="1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5</a:t>
            </a:r>
            <a:r>
              <a:rPr lang="fr-FR" sz="1800" b="1" spc="-10" baseline="3000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</a:t>
            </a:r>
            <a:r>
              <a:rPr lang="fr-FR" sz="1800" b="1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fr-FR" sz="1800" b="1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région </a:t>
            </a:r>
            <a:r>
              <a:rPr lang="fr-FR" sz="1800" b="1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de France en emplois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11,6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% des emplois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régionaux</a:t>
            </a:r>
            <a:endParaRPr lang="fr-FR" sz="18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&gt;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10 000 établissements</a:t>
            </a:r>
            <a:endParaRPr lang="fr-FR" sz="1800" spc="-1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100 000 emplois dont :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8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100  associations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: 77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 700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emplois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430 coopératives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: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14 000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emplois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585 mutuelles :  8 900 emplois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44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fondations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: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2 350 emplois</a:t>
            </a:r>
          </a:p>
          <a:p>
            <a:pPr marL="261938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endParaRPr lang="fr-FR" sz="18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 TISSU PRODUCTIF RÉGIONAL,</a:t>
            </a:r>
            <a:r>
              <a:rPr lang="fr-FR" sz="3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fr-FR" sz="3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3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ÉCONOMIE SOCIALE ET SOLIDAIRE</a:t>
            </a:r>
            <a:endParaRPr lang="fr-FR" sz="3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 descr="Diagnostic ESS BFC 2016-13"/>
          <p:cNvPicPr>
            <a:picLocks noChangeAspect="1" noChangeArrowheads="1"/>
          </p:cNvPicPr>
          <p:nvPr/>
        </p:nvPicPr>
        <p:blipFill>
          <a:blip r:embed="rId3" cstate="print"/>
          <a:srcRect t="41033" b="16979"/>
          <a:stretch>
            <a:fillRect/>
          </a:stretch>
        </p:blipFill>
        <p:spPr bwMode="auto">
          <a:xfrm>
            <a:off x="35496" y="1340768"/>
            <a:ext cx="4464496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176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19112" y="1385862"/>
            <a:ext cx="9036496" cy="3843338"/>
          </a:xfrm>
        </p:spPr>
        <p:txBody>
          <a:bodyPr/>
          <a:lstStyle/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55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% des femmes ont un emploi à temps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complet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(84 % des hommes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)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30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 % des femmes avec enfant travaillent à temps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partiel (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4 % des hommes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)</a:t>
            </a:r>
          </a:p>
          <a:p>
            <a:pPr marL="442913" lvl="2" indent="-214313">
              <a:lnSpc>
                <a:spcPct val="85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L’écart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de salaire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entre femmes et </a:t>
            </a:r>
            <a:r>
              <a:rPr lang="fr-FR" sz="1800" spc="-1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hommes </a:t>
            </a:r>
            <a:r>
              <a:rPr lang="fr-FR" sz="1800" spc="-1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  <a:sym typeface="Wingdings" pitchFamily="2" charset="2"/>
              </a:rPr>
              <a:t>se creuse avec l’âge</a:t>
            </a:r>
            <a:endParaRPr lang="fr-FR" sz="1800" spc="-10" dirty="0">
              <a:solidFill>
                <a:srgbClr val="611061"/>
              </a:solidFill>
              <a:latin typeface="Arial"/>
              <a:ea typeface="Verdana" pitchFamily="34" charset="0"/>
              <a:cs typeface="Arial"/>
              <a:sym typeface="Wingdings" pitchFamily="2" charset="2"/>
            </a:endParaRPr>
          </a:p>
          <a:p>
            <a:pPr marL="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ea typeface="Verdana" pitchFamily="34" charset="0"/>
              </a:rPr>
              <a:t>LE TISSU PRODUCTIF RÉGIONAL,</a:t>
            </a:r>
            <a:r>
              <a:rPr lang="fr-FR" sz="2800" b="1" dirty="0" smtClean="0">
                <a:ea typeface="Verdana" pitchFamily="34" charset="0"/>
              </a:rPr>
              <a:t/>
            </a:r>
            <a:br>
              <a:rPr lang="fr-FR" sz="2800" b="1" dirty="0" smtClean="0">
                <a:ea typeface="Verdana" pitchFamily="34" charset="0"/>
              </a:rPr>
            </a:br>
            <a:r>
              <a:rPr lang="fr-FR" sz="2800" b="1" dirty="0" smtClean="0">
                <a:ea typeface="Verdana" pitchFamily="34" charset="0"/>
              </a:rPr>
              <a:t>PARITÉ PROFESSIONNELLE HOMMES / FEMMES</a:t>
            </a:r>
            <a:endParaRPr lang="fr-FR" sz="2800" b="1" dirty="0">
              <a:ea typeface="Verdana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46862"/>
              </p:ext>
            </p:extLst>
          </p:nvPr>
        </p:nvGraphicFramePr>
        <p:xfrm>
          <a:off x="395535" y="3140968"/>
          <a:ext cx="5904657" cy="1368152"/>
        </p:xfrm>
        <a:graphic>
          <a:graphicData uri="http://schemas.openxmlformats.org/drawingml/2006/table">
            <a:tbl>
              <a:tblPr/>
              <a:tblGrid>
                <a:gridCol w="1837530"/>
                <a:gridCol w="784139"/>
                <a:gridCol w="705015"/>
                <a:gridCol w="768786"/>
                <a:gridCol w="762882"/>
                <a:gridCol w="1046305"/>
              </a:tblGrid>
              <a:tr h="17101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fr-FR" sz="1050" spc="-3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050" b="1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Bourgogne-Franche-Comté</a:t>
                      </a:r>
                      <a:endParaRPr lang="fr-FR" sz="1050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France métro.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7101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fr-FR" sz="1050" spc="-3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Ensemble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050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Femmes</a:t>
                      </a:r>
                      <a:endParaRPr lang="fr-FR" sz="1050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Hommes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0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écart F/H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écart F/H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7101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050" b="1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Ensemble</a:t>
                      </a:r>
                      <a:endParaRPr lang="fr-FR" sz="1050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12,4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11,0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13,3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-17%</a:t>
                      </a:r>
                      <a:endParaRPr lang="fr-FR" sz="10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-17%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Cadres, professions intell. sup. et chefs d'entreprises salariés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22,3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19,0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23,7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-20%</a:t>
                      </a:r>
                      <a:endParaRPr lang="fr-FR" sz="10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-18%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Professions interm.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13,9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12,7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14,8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-14%</a:t>
                      </a:r>
                      <a:endParaRPr lang="fr-FR" sz="10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-12%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Employés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9,9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9,7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10,6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-8%</a:t>
                      </a:r>
                      <a:endParaRPr lang="fr-FR" sz="10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-7%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Ouvriers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10,7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9,5</a:t>
                      </a:r>
                      <a:endParaRPr lang="fr-FR" sz="1050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11,0</a:t>
                      </a:r>
                      <a:endParaRPr lang="fr-FR" sz="10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-14%</a:t>
                      </a:r>
                      <a:endParaRPr lang="fr-FR" sz="10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1050" i="1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-14%</a:t>
                      </a:r>
                      <a:endParaRPr lang="fr-FR" sz="1050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03617"/>
              </p:ext>
            </p:extLst>
          </p:nvPr>
        </p:nvGraphicFramePr>
        <p:xfrm>
          <a:off x="179512" y="5085184"/>
          <a:ext cx="6192689" cy="1224138"/>
        </p:xfrm>
        <a:graphic>
          <a:graphicData uri="http://schemas.openxmlformats.org/drawingml/2006/table">
            <a:tbl>
              <a:tblPr/>
              <a:tblGrid>
                <a:gridCol w="1629915"/>
                <a:gridCol w="860784"/>
                <a:gridCol w="860784"/>
                <a:gridCol w="860784"/>
                <a:gridCol w="1132024"/>
                <a:gridCol w="848398"/>
              </a:tblGrid>
              <a:tr h="204023"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fr-FR" sz="950" spc="-3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Helvetica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950" b="1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Bourgogne-Franche-Comté</a:t>
                      </a:r>
                      <a:endParaRPr lang="fr-FR" sz="950" b="1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950" i="0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France métro.</a:t>
                      </a:r>
                      <a:endParaRPr lang="fr-FR" sz="950" i="0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040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Ensemble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Femmes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Hommes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écart F/H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écart F/H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9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Ensemble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12,4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11,0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13,3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-17%</a:t>
                      </a:r>
                      <a:endParaRPr lang="fr-FR" sz="9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-17%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Moins de 26 ans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9,4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8,9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9,7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-8%</a:t>
                      </a:r>
                      <a:endParaRPr lang="fr-FR" sz="9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-6%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De 26 à 50 ans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12,3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11,0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13,2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-17%</a:t>
                      </a:r>
                      <a:endParaRPr lang="fr-FR" sz="9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i="1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-15%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Plus de 50 ans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14,0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11,9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spc="-3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15,4</a:t>
                      </a:r>
                      <a:endParaRPr lang="fr-FR" sz="950" spc="-3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b="1" spc="-3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-23%</a:t>
                      </a:r>
                      <a:endParaRPr lang="fr-FR" sz="950" spc="-3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fr-FR" sz="950" i="1" spc="-3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Helvetica"/>
                        </a:rPr>
                        <a:t>-24%</a:t>
                      </a:r>
                      <a:endParaRPr lang="fr-FR" sz="950" spc="-3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Helvetica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195735" y="2564904"/>
            <a:ext cx="4104456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Salaire net horaire moyen total </a:t>
            </a:r>
            <a:r>
              <a:rPr lang="fr-FR" sz="12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(en euros) </a:t>
            </a:r>
            <a:endParaRPr lang="fr-FR" sz="1200" spc="-5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algn="ctr"/>
            <a:r>
              <a:rPr lang="fr-FR" sz="12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selon </a:t>
            </a:r>
            <a:r>
              <a:rPr lang="fr-FR" sz="12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la catégorie socioprofessionnelle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696" y="4581128"/>
            <a:ext cx="4536504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660066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Salaire net horaire moyen total </a:t>
            </a:r>
            <a:r>
              <a:rPr lang="fr-FR" sz="1200" spc="-50" dirty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(en euros) </a:t>
            </a:r>
            <a:endParaRPr lang="fr-FR" sz="1200" spc="-50" dirty="0" smtClean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  <a:p>
            <a:pPr algn="ctr"/>
            <a:r>
              <a:rPr lang="fr-FR" sz="1200" spc="-50" dirty="0" smtClean="0">
                <a:solidFill>
                  <a:srgbClr val="611061"/>
                </a:solidFill>
                <a:latin typeface="Arial"/>
                <a:ea typeface="Verdana" pitchFamily="34" charset="0"/>
                <a:cs typeface="Arial"/>
              </a:rPr>
              <a:t>selon l’âge</a:t>
            </a:r>
            <a:endParaRPr lang="fr-FR" sz="1200" spc="-50" dirty="0">
              <a:solidFill>
                <a:srgbClr val="611061"/>
              </a:solidFill>
              <a:latin typeface="Arial"/>
              <a:ea typeface="Verdan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5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fr-FR" sz="3200" dirty="0">
              <a:ea typeface="Verdana" pitchFamily="34" charset="0"/>
            </a:endParaRPr>
          </a:p>
          <a:p>
            <a:pPr marL="0" indent="0" algn="ctr">
              <a:buNone/>
            </a:pPr>
            <a:r>
              <a:rPr lang="fr-FR" sz="3200" dirty="0">
                <a:ea typeface="Verdana" pitchFamily="34" charset="0"/>
              </a:rPr>
              <a:t>E</a:t>
            </a:r>
            <a:r>
              <a:rPr lang="fr-FR" sz="3200" dirty="0" smtClean="0">
                <a:ea typeface="Verdana" pitchFamily="34" charset="0"/>
              </a:rPr>
              <a:t>njeux </a:t>
            </a:r>
            <a:r>
              <a:rPr lang="fr-FR" sz="3200" dirty="0">
                <a:ea typeface="Verdana" pitchFamily="34" charset="0"/>
              </a:rPr>
              <a:t>et marchés</a:t>
            </a:r>
            <a:endParaRPr lang="fr-FR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350012"/>
            <a:ext cx="8651875" cy="990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PANORAMA ÉCONOMIQUE DU TISSU PRODUCTIF EN BOURGOGNE-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FRANCHE-COMTÉ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72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ea typeface="Verdana" pitchFamily="34" charset="0"/>
              </a:rPr>
              <a:t>ENJEUX ET MARCHÉS</a:t>
            </a:r>
            <a:endParaRPr lang="fr-FR" sz="28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73724"/>
              </p:ext>
            </p:extLst>
          </p:nvPr>
        </p:nvGraphicFramePr>
        <p:xfrm>
          <a:off x="251520" y="1412776"/>
          <a:ext cx="8424937" cy="4470303"/>
        </p:xfrm>
        <a:graphic>
          <a:graphicData uri="http://schemas.openxmlformats.org/drawingml/2006/table">
            <a:tbl>
              <a:tblPr/>
              <a:tblGrid>
                <a:gridCol w="1164932"/>
                <a:gridCol w="718821"/>
                <a:gridCol w="996567"/>
                <a:gridCol w="1008112"/>
                <a:gridCol w="939788"/>
                <a:gridCol w="860085"/>
                <a:gridCol w="1016463"/>
                <a:gridCol w="938274"/>
                <a:gridCol w="781895"/>
              </a:tblGrid>
              <a:tr h="4320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Défis fondamentaux mondiaux</a:t>
                      </a:r>
                      <a:endParaRPr lang="fr-FR" sz="10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Changement climatique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Croissance démographique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Évolution des </a:t>
                      </a:r>
                      <a:r>
                        <a:rPr lang="fr-FR" sz="1000" b="1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modes</a:t>
                      </a:r>
                    </a:p>
                    <a:p>
                      <a:pPr algn="ctr" fontAlgn="ctr"/>
                      <a:r>
                        <a:rPr lang="fr-FR" sz="1000" b="1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 </a:t>
                      </a:r>
                      <a:r>
                        <a:rPr lang="fr-FR" sz="10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consommation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0909">
                <a:tc>
                  <a:txBody>
                    <a:bodyPr/>
                    <a:lstStyle/>
                    <a:p>
                      <a:pPr algn="l" fontAlgn="b"/>
                      <a:endParaRPr lang="fr-FR" sz="2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Enjeux</a:t>
                      </a:r>
                      <a:endParaRPr lang="fr-FR" sz="10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Énergie 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Efficacité énergétique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Transports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Alimentation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Santé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Vieillissement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E-</a:t>
                      </a:r>
                      <a:r>
                        <a:rPr lang="fr-FR" sz="900" b="1" i="0" u="none" strike="noStrike" spc="-2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economy</a:t>
                      </a:r>
                      <a:endParaRPr lang="fr-FR" sz="9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Luxe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90809">
                <a:tc>
                  <a:txBody>
                    <a:bodyPr/>
                    <a:lstStyle/>
                    <a:p>
                      <a:pPr algn="l" fontAlgn="b"/>
                      <a:endParaRPr lang="fr-FR" sz="2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64">
                <a:tc rowSpan="5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Marchés</a:t>
                      </a:r>
                    </a:p>
                  </a:txBody>
                  <a:tcPr marL="7159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Énergie</a:t>
                      </a:r>
                    </a:p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 puissance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Efficacité </a:t>
                      </a: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énergétique</a:t>
                      </a:r>
                    </a:p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 bâtiment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Automobile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Agroalimentaire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Industries de santé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spc="-20" dirty="0" err="1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Silver</a:t>
                      </a:r>
                      <a:endParaRPr lang="fr-FR" sz="900" b="0" i="0" u="none" strike="noStrike" spc="-2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Économie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Relation client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HBJO – Lunetterie</a:t>
                      </a:r>
                    </a:p>
                    <a:p>
                      <a:pPr algn="ctr" fontAlgn="ctr"/>
                      <a:r>
                        <a:rPr lang="fr-FR" sz="900" b="0" i="0" u="none" strike="noStrike" spc="-2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Maroquinerie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Énergie éolienne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Bois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construction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Ferroviaire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Agriculture de précision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Numérique  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Pierre de Bourgogne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Hydrogène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Aéronautique, défense, spatial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Bois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Objets – Meubles 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Bois</a:t>
                      </a:r>
                    </a:p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énergie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Mobilités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Luxe expérientiel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68">
                <a:tc vMerge="1">
                  <a:txBody>
                    <a:bodyPr/>
                    <a:lstStyle/>
                    <a:p>
                      <a:pPr algn="l" fontAlgn="ctr"/>
                      <a:endParaRPr lang="fr-FR" sz="10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Emballage</a:t>
                      </a:r>
                      <a:r>
                        <a:rPr lang="fr-FR" sz="900" b="0" i="0" u="none" strike="noStrike" spc="-2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- </a:t>
                      </a: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Logistique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b"/>
                      <a:endParaRPr lang="fr-FR" sz="2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" spc="-2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43">
                <a:tc rowSpan="7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Expertises et thèmes </a:t>
                      </a:r>
                      <a:endParaRPr lang="fr-FR" sz="1000" b="1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 fontAlgn="ctr"/>
                      <a:r>
                        <a:rPr lang="fr-FR" sz="1000" b="1" i="1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transversaux</a:t>
                      </a:r>
                      <a:endParaRPr lang="fr-FR" sz="1000" b="1" i="1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</a:t>
                      </a:r>
                      <a:r>
                        <a:rPr lang="fr-FR" sz="900" b="0" i="0" u="none" strike="noStrike" spc="-2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et nanotechnologies  - </a:t>
                      </a: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Microsystèmes </a:t>
                      </a:r>
                      <a:r>
                        <a:rPr lang="fr-FR" sz="900" b="0" i="0" u="none" strike="noStrike" spc="-2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-  Optique / </a:t>
                      </a:r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Photonique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Objets connectés - Objets intelligents 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Métallurgie – production</a:t>
                      </a:r>
                      <a:r>
                        <a:rPr lang="fr-FR" sz="900" b="0" i="0" u="none" strike="noStrike" spc="-2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additive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Plasturgie - Agro-composites</a:t>
                      </a:r>
                      <a:endParaRPr lang="fr-FR" sz="900" b="0" i="0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Numérique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943">
                <a:tc vMerge="1">
                  <a:txBody>
                    <a:bodyPr/>
                    <a:lstStyle/>
                    <a:p>
                      <a:pPr algn="l" fontAlgn="ctr"/>
                      <a:endParaRPr lang="fr-FR" sz="1000" b="1" i="1" u="none" strike="noStrike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59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Usine du futur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b="0" i="0" u="none" strike="noStrike" kern="1200" spc="-2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Economie circulaire</a:t>
                      </a:r>
                      <a:endParaRPr lang="fr-FR" sz="900" b="0" i="0" u="none" strike="noStrike" kern="1200" spc="-2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594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>
              <a:ea typeface="Verdana" pitchFamily="34" charset="0"/>
            </a:endParaRPr>
          </a:p>
          <a:p>
            <a:pPr marL="0" indent="0" algn="ctr">
              <a:buNone/>
            </a:pPr>
            <a:endParaRPr lang="fr-FR" dirty="0">
              <a:ea typeface="Verdana" pitchFamily="34" charset="0"/>
            </a:endParaRPr>
          </a:p>
          <a:p>
            <a:pPr marL="0" indent="0" algn="ctr">
              <a:buNone/>
            </a:pPr>
            <a:endParaRPr lang="fr-FR" dirty="0" smtClean="0">
              <a:ea typeface="Verdana" pitchFamily="34" charset="0"/>
            </a:endParaRPr>
          </a:p>
          <a:p>
            <a:pPr marL="0" indent="0" algn="ctr">
              <a:buNone/>
            </a:pPr>
            <a:r>
              <a:rPr lang="fr-FR" sz="3200" dirty="0" smtClean="0">
                <a:ea typeface="Verdana" pitchFamily="34" charset="0"/>
              </a:rPr>
              <a:t>Échanges</a:t>
            </a:r>
            <a:endParaRPr lang="fr-FR" sz="3200" dirty="0">
              <a:ea typeface="Verdana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51875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ea typeface="Verdana" pitchFamily="34" charset="0"/>
              </a:rPr>
              <a:t>PANORAMA ÉCONOMIQUE DU TISSU PRODUCTIF EN BOURGOGNE-FRANCHE-COMTÉ</a:t>
            </a:r>
            <a:endParaRPr lang="fr-FR" sz="2800" b="1" dirty="0"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47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5658" y="21848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800" b="1" dirty="0" smtClean="0"/>
              <a:t>Table ronde </a:t>
            </a:r>
            <a:endParaRPr lang="fr-FR" sz="28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5657" y="2169993"/>
            <a:ext cx="8852686" cy="335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dirty="0" smtClean="0"/>
              <a:t>DE LA NÉCESSITÉ DE COOPÉRER A L’INTELLIGENCE COLLABORATIVE : DES EXEMPLES POUR RELEVER</a:t>
            </a:r>
          </a:p>
          <a:p>
            <a:pPr>
              <a:defRPr/>
            </a:pPr>
            <a:r>
              <a:rPr lang="fr-FR" sz="2000" dirty="0" smtClean="0"/>
              <a:t>ENSEMBLE LES DÉFIS</a:t>
            </a:r>
          </a:p>
          <a:p>
            <a:pPr>
              <a:defRPr/>
            </a:pPr>
            <a:endParaRPr lang="fr-FR" sz="1600" i="1" dirty="0"/>
          </a:p>
          <a:p>
            <a:pPr>
              <a:defRPr/>
            </a:pPr>
            <a:r>
              <a:rPr lang="fr-FR" sz="1600" i="1" dirty="0" smtClean="0"/>
              <a:t>- </a:t>
            </a:r>
            <a:r>
              <a:rPr lang="fr-FR" sz="1800" dirty="0" smtClean="0"/>
              <a:t>Pierre-Olivier BÉAL</a:t>
            </a:r>
            <a:r>
              <a:rPr lang="fr-FR" sz="1800" b="0" dirty="0" smtClean="0"/>
              <a:t>, </a:t>
            </a:r>
            <a:r>
              <a:rPr lang="en-US" sz="1800" b="0" dirty="0"/>
              <a:t>Business </a:t>
            </a:r>
            <a:r>
              <a:rPr lang="en-US" sz="1800" b="0" dirty="0" smtClean="0"/>
              <a:t>Development </a:t>
            </a:r>
            <a:r>
              <a:rPr lang="en-US" sz="1800" b="0" dirty="0"/>
              <a:t>Manager, </a:t>
            </a:r>
            <a:r>
              <a:rPr lang="en-US" sz="1800" b="0" dirty="0" err="1"/>
              <a:t>société</a:t>
            </a:r>
            <a:r>
              <a:rPr lang="en-US" sz="1800" b="0" dirty="0"/>
              <a:t> </a:t>
            </a:r>
            <a:r>
              <a:rPr lang="en-US" sz="1800" b="0" dirty="0" err="1" smtClean="0"/>
              <a:t>Novolyze</a:t>
            </a:r>
            <a:r>
              <a:rPr lang="en-US" sz="1800" b="0" dirty="0" smtClean="0"/>
              <a:t> (</a:t>
            </a:r>
            <a:r>
              <a:rPr lang="en-US" sz="1800" b="0" dirty="0" err="1" smtClean="0"/>
              <a:t>Daix</a:t>
            </a:r>
            <a:r>
              <a:rPr lang="en-US" sz="1800" b="0" dirty="0"/>
              <a:t> -</a:t>
            </a:r>
            <a:r>
              <a:rPr lang="en-US" sz="1800" b="0" dirty="0" smtClean="0"/>
              <a:t> 21)</a:t>
            </a:r>
          </a:p>
          <a:p>
            <a:pPr>
              <a:defRPr/>
            </a:pPr>
            <a:r>
              <a:rPr lang="fr-FR" sz="1800" b="0" dirty="0" smtClean="0"/>
              <a:t>- </a:t>
            </a:r>
            <a:r>
              <a:rPr lang="fr-FR" sz="1800" dirty="0" smtClean="0"/>
              <a:t>Régis BRIDE</a:t>
            </a:r>
            <a:r>
              <a:rPr lang="fr-FR" sz="1800" b="0" dirty="0" smtClean="0"/>
              <a:t>, </a:t>
            </a:r>
            <a:r>
              <a:rPr lang="fr-FR" sz="1800" b="0" dirty="0"/>
              <a:t>Bride électricité (Orgelet - 39</a:t>
            </a:r>
            <a:r>
              <a:rPr lang="fr-FR" sz="1800" b="0" dirty="0" smtClean="0"/>
              <a:t>)</a:t>
            </a:r>
          </a:p>
          <a:p>
            <a:pPr>
              <a:defRPr/>
            </a:pPr>
            <a:r>
              <a:rPr lang="fr-FR" sz="1800" b="0" dirty="0" smtClean="0"/>
              <a:t>- </a:t>
            </a:r>
            <a:r>
              <a:rPr lang="fr-FR" sz="1800" dirty="0" smtClean="0"/>
              <a:t>Patrick CHOUX</a:t>
            </a:r>
            <a:r>
              <a:rPr lang="fr-FR" sz="1800" b="0" dirty="0" smtClean="0"/>
              <a:t>, </a:t>
            </a:r>
            <a:r>
              <a:rPr lang="en-US" sz="1800" b="0" dirty="0" err="1" smtClean="0"/>
              <a:t>directeur</a:t>
            </a:r>
            <a:r>
              <a:rPr lang="en-US" sz="1800" b="0" dirty="0" smtClean="0"/>
              <a:t> </a:t>
            </a:r>
            <a:r>
              <a:rPr lang="en-US" sz="1800" b="0" dirty="0" err="1"/>
              <a:t>g</a:t>
            </a:r>
            <a:r>
              <a:rPr lang="en-US" sz="1800" b="0" dirty="0" err="1" smtClean="0"/>
              <a:t>énéral</a:t>
            </a:r>
            <a:r>
              <a:rPr lang="en-US" sz="1800" b="0" dirty="0" smtClean="0"/>
              <a:t> </a:t>
            </a:r>
            <a:r>
              <a:rPr lang="en-US" sz="1800" b="0" dirty="0" err="1"/>
              <a:t>Groupe</a:t>
            </a:r>
            <a:r>
              <a:rPr lang="en-US" sz="1800" b="0" dirty="0"/>
              <a:t> ID’EES (</a:t>
            </a:r>
            <a:r>
              <a:rPr lang="en-US" sz="1800" b="0" dirty="0" err="1" smtClean="0"/>
              <a:t>Chenôve</a:t>
            </a:r>
            <a:r>
              <a:rPr lang="en-US" sz="1800" b="0" dirty="0" smtClean="0"/>
              <a:t> - 21)</a:t>
            </a:r>
            <a:endParaRPr lang="fr-FR" sz="1800" b="0" dirty="0"/>
          </a:p>
          <a:p>
            <a:pPr>
              <a:defRPr/>
            </a:pPr>
            <a:r>
              <a:rPr lang="fr-FR" sz="1800" b="0" dirty="0" smtClean="0"/>
              <a:t>- </a:t>
            </a:r>
            <a:r>
              <a:rPr lang="fr-FR" sz="1800" dirty="0" smtClean="0"/>
              <a:t>Christian PARRENIN</a:t>
            </a:r>
            <a:r>
              <a:rPr lang="fr-FR" sz="1800" b="0" dirty="0" smtClean="0"/>
              <a:t>, entreprise SIS (</a:t>
            </a:r>
            <a:r>
              <a:rPr lang="fr-FR" sz="1800" b="0" dirty="0" err="1" smtClean="0"/>
              <a:t>Avoudrey</a:t>
            </a:r>
            <a:r>
              <a:rPr lang="fr-FR" sz="1800" b="0" dirty="0" smtClean="0"/>
              <a:t> - 25)</a:t>
            </a:r>
          </a:p>
          <a:p>
            <a:pPr>
              <a:defRPr/>
            </a:pPr>
            <a:r>
              <a:rPr lang="fr-FR" sz="1800" dirty="0" smtClean="0"/>
              <a:t>- Dominique PERREUX</a:t>
            </a:r>
            <a:r>
              <a:rPr lang="fr-FR" sz="1800" b="0" dirty="0" smtClean="0"/>
              <a:t>, entreprise </a:t>
            </a:r>
            <a:r>
              <a:rPr lang="fr-FR" sz="1800" b="0" dirty="0" err="1" smtClean="0"/>
              <a:t>Mahytec</a:t>
            </a:r>
            <a:r>
              <a:rPr lang="fr-FR" sz="1800" b="0" dirty="0" smtClean="0"/>
              <a:t> (Dole - 39)</a:t>
            </a:r>
          </a:p>
          <a:p>
            <a:pPr>
              <a:defRPr/>
            </a:pP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8110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5658" y="35703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800" b="1" dirty="0" smtClean="0"/>
              <a:t>CONCLUSION</a:t>
            </a:r>
            <a:endParaRPr lang="fr-FR" sz="28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5657" y="2169993"/>
            <a:ext cx="8852686" cy="353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/>
              <a:t>	</a:t>
            </a:r>
            <a:r>
              <a:rPr lang="fr-FR" dirty="0" smtClean="0"/>
              <a:t>Denis SOMMER</a:t>
            </a:r>
          </a:p>
          <a:p>
            <a:pPr>
              <a:defRPr/>
            </a:pPr>
            <a:r>
              <a:rPr lang="fr-FR" dirty="0"/>
              <a:t>	</a:t>
            </a:r>
            <a:r>
              <a:rPr lang="fr-FR" sz="1800" b="0" dirty="0" smtClean="0"/>
              <a:t>Vice-président de la région chargé du développement économique</a:t>
            </a:r>
          </a:p>
          <a:p>
            <a:pPr>
              <a:defRPr/>
            </a:pPr>
            <a:r>
              <a:rPr lang="fr-FR" sz="1800" b="0" dirty="0"/>
              <a:t>	</a:t>
            </a:r>
            <a:r>
              <a:rPr lang="fr-FR" sz="1800" b="0" dirty="0" smtClean="0"/>
              <a:t>et des nouvelles croissances, de l’emploi, de la sécurisation professionnelle,</a:t>
            </a:r>
          </a:p>
          <a:p>
            <a:pPr>
              <a:defRPr/>
            </a:pPr>
            <a:r>
              <a:rPr lang="fr-FR" sz="1800" b="0" dirty="0"/>
              <a:t>	</a:t>
            </a:r>
            <a:r>
              <a:rPr lang="fr-FR" sz="1800" b="0" dirty="0" smtClean="0"/>
              <a:t>du dialogue social territorial</a:t>
            </a:r>
          </a:p>
          <a:p>
            <a:pPr>
              <a:defRPr/>
            </a:pPr>
            <a:r>
              <a:rPr lang="fr-FR" sz="1800" b="0" dirty="0" smtClean="0"/>
              <a:t>	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827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5658" y="35703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CONCLUSION</a:t>
            </a:r>
            <a:endParaRPr kumimoji="0" lang="fr-FR" sz="2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5657" y="2169993"/>
            <a:ext cx="8852686" cy="353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fr-FR" noProof="0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dirty="0"/>
              <a:t>	</a:t>
            </a:r>
            <a:r>
              <a:rPr lang="fr-FR" noProof="0" dirty="0" smtClean="0"/>
              <a:t>Marie-</a:t>
            </a:r>
            <a:r>
              <a:rPr lang="fr-FR" noProof="0" dirty="0" err="1" smtClean="0"/>
              <a:t>Guite</a:t>
            </a:r>
            <a:r>
              <a:rPr lang="fr-FR" noProof="0" dirty="0" smtClean="0"/>
              <a:t> DUFAY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dirty="0"/>
              <a:t>	</a:t>
            </a:r>
            <a:r>
              <a:rPr lang="fr-FR" sz="1800" b="0" dirty="0" smtClean="0"/>
              <a:t>Présidente de la région Bourgogne-Franche-Comté</a:t>
            </a:r>
            <a:endParaRPr lang="fr-FR" sz="1800" b="0" noProof="0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61106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8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6263235" y="4519916"/>
            <a:ext cx="2532807" cy="529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0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5658" y="35703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5657" y="2169993"/>
            <a:ext cx="8852686" cy="353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fr-FR" noProof="0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dirty="0"/>
              <a:t>	</a:t>
            </a:r>
            <a:r>
              <a:rPr lang="fr-FR" noProof="0" dirty="0" smtClean="0"/>
              <a:t>Denis SOMMER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dirty="0"/>
              <a:t>	</a:t>
            </a:r>
            <a:r>
              <a:rPr lang="fr-FR" sz="1800" b="0" dirty="0" smtClean="0"/>
              <a:t>Vice-président de la région chargé du développement économique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1800" b="0" dirty="0"/>
              <a:t>	</a:t>
            </a:r>
            <a:r>
              <a:rPr lang="fr-FR" sz="1800" b="0" dirty="0" smtClean="0"/>
              <a:t>et des nouvelles croissances, de l’emploi, de la sécurisation professionnelle,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1800" b="0" dirty="0"/>
              <a:t>	</a:t>
            </a:r>
            <a:r>
              <a:rPr lang="fr-FR" sz="1800" b="0" dirty="0" smtClean="0"/>
              <a:t>du dialogue social territorial</a:t>
            </a:r>
            <a:endParaRPr lang="fr-FR" sz="1800" b="0" noProof="0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srgbClr val="61106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61106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344" y="6330917"/>
            <a:ext cx="15039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SRDEII 1</a:t>
            </a:r>
            <a:r>
              <a:rPr lang="fr-FR" sz="11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juin 2016</a:t>
            </a:r>
            <a:endParaRPr lang="fr-FR" sz="1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45657" y="1493071"/>
            <a:ext cx="8852686" cy="408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fr-FR" dirty="0" smtClean="0"/>
              <a:t>«  La </a:t>
            </a:r>
            <a:r>
              <a:rPr lang="fr-FR" dirty="0"/>
              <a:t>région est la collectivité territoriale responsable, sur son territoire, de la définition des orientations en matière de développement économique</a:t>
            </a:r>
            <a:r>
              <a:rPr lang="fr-FR" dirty="0" smtClean="0"/>
              <a:t>. » (art. 2 loi </a:t>
            </a:r>
            <a:r>
              <a:rPr lang="fr-FR" dirty="0" err="1" smtClean="0"/>
              <a:t>NOTRe</a:t>
            </a:r>
            <a:r>
              <a:rPr lang="fr-FR" dirty="0" smtClean="0"/>
              <a:t>)</a:t>
            </a:r>
          </a:p>
          <a:p>
            <a:pPr lvl="0" algn="just">
              <a:defRPr/>
            </a:pPr>
            <a:endParaRPr lang="fr-FR" baseline="0" dirty="0" smtClean="0"/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baseline="0" dirty="0" smtClean="0"/>
              <a:t>Elle </a:t>
            </a:r>
            <a:r>
              <a:rPr lang="fr-FR" dirty="0" smtClean="0"/>
              <a:t>adopte un Schéma Régional de développement Economique, d’Innovation et d’Internationalisation (SRDEII) dans l’année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61106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61106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5658" y="21848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LA COMPÉTENCE DÉVELOPPEMENT </a:t>
            </a:r>
            <a:r>
              <a:rPr lang="fr-FR" b="1" dirty="0"/>
              <a:t>É</a:t>
            </a:r>
            <a:r>
              <a:rPr lang="fr-FR" b="1" dirty="0" smtClean="0"/>
              <a:t>CONOMIQUE</a:t>
            </a:r>
            <a:endParaRPr kumimoji="0" lang="fr-FR" sz="3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dirty="0"/>
              <a:t>SRDEII 1</a:t>
            </a:r>
            <a:r>
              <a:rPr lang="fr-FR" baseline="30000" dirty="0"/>
              <a:t>er</a:t>
            </a:r>
            <a:r>
              <a:rPr lang="fr-FR" dirty="0"/>
              <a:t> juin 2016</a:t>
            </a:r>
          </a:p>
        </p:txBody>
      </p:sp>
    </p:spTree>
    <p:extLst>
      <p:ext uri="{BB962C8B-B14F-4D97-AF65-F5344CB8AC3E}">
        <p14:creationId xmlns:p14="http://schemas.microsoft.com/office/powerpoint/2010/main" val="16233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45657" y="1517474"/>
            <a:ext cx="8852686" cy="4372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fr-FR" sz="2600" dirty="0" smtClean="0"/>
              <a:t>L’ensemble des acteurs économiques est associé à l’élaboration du SRDEII 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sz="2600" u="sng" dirty="0" smtClean="0"/>
              <a:t>Une concertation en 3 volets : </a:t>
            </a:r>
          </a:p>
          <a:p>
            <a:pPr algn="just">
              <a:defRPr/>
            </a:pPr>
            <a:endParaRPr lang="fr-FR" u="sng" dirty="0" smtClean="0"/>
          </a:p>
          <a:p>
            <a:pPr algn="just">
              <a:defRPr/>
            </a:pPr>
            <a:r>
              <a:rPr lang="fr-FR" sz="2600" dirty="0" smtClean="0"/>
              <a:t>1- Acteurs institutionnels et les partenaires sociaux : Etat, </a:t>
            </a:r>
            <a:r>
              <a:rPr lang="fr-FR" sz="2600" dirty="0" err="1" smtClean="0"/>
              <a:t>Direccte</a:t>
            </a:r>
            <a:r>
              <a:rPr lang="fr-FR" sz="2600" dirty="0" smtClean="0"/>
              <a:t>, BPI, CDC, chambres </a:t>
            </a:r>
            <a:r>
              <a:rPr lang="fr-FR" sz="2600" dirty="0"/>
              <a:t>consulaires, partenaires </a:t>
            </a:r>
            <a:r>
              <a:rPr lang="fr-FR" sz="2600" dirty="0" smtClean="0"/>
              <a:t>sociaux, CESER, Pôle emploi, etc. 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sz="2600" dirty="0" smtClean="0"/>
              <a:t>2- Volet territorial : mise en œuvre du partenariat région-EPCI et échange avec les départements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sz="2600" dirty="0" smtClean="0"/>
              <a:t>3- Concertations thématiques </a:t>
            </a:r>
            <a:endParaRPr lang="fr-FR" dirty="0" smtClean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5658" y="21848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800" b="1" dirty="0" smtClean="0"/>
              <a:t>Quelle concertation ? </a:t>
            </a:r>
            <a:endParaRPr lang="fr-FR" sz="2800" b="1" dirty="0"/>
          </a:p>
        </p:txBody>
      </p:sp>
      <p:sp>
        <p:nvSpPr>
          <p:cNvPr id="4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dirty="0" smtClean="0"/>
              <a:t>SRDEII 1</a:t>
            </a:r>
            <a:r>
              <a:rPr lang="fr-FR" baseline="30000" dirty="0" smtClean="0"/>
              <a:t>er</a:t>
            </a:r>
            <a:r>
              <a:rPr lang="fr-FR" dirty="0" smtClean="0"/>
              <a:t> juin 2016</a:t>
            </a:r>
          </a:p>
        </p:txBody>
      </p:sp>
    </p:spTree>
    <p:extLst>
      <p:ext uri="{BB962C8B-B14F-4D97-AF65-F5344CB8AC3E}">
        <p14:creationId xmlns:p14="http://schemas.microsoft.com/office/powerpoint/2010/main" val="29090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45657" y="1427757"/>
            <a:ext cx="8852686" cy="4777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3500" dirty="0" smtClean="0"/>
              <a:t>Un </a:t>
            </a:r>
            <a:r>
              <a:rPr lang="fr-FR" sz="3500" dirty="0"/>
              <a:t>panorama des champs économiques </a:t>
            </a:r>
            <a:r>
              <a:rPr lang="fr-FR" sz="3500" dirty="0" smtClean="0"/>
              <a:t>couverts par le </a:t>
            </a:r>
            <a:r>
              <a:rPr lang="fr-FR" sz="3500" dirty="0"/>
              <a:t>SRDEII</a:t>
            </a:r>
          </a:p>
          <a:p>
            <a:pPr marL="342900" indent="-342900" algn="just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fr-FR" sz="35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3500" dirty="0" smtClean="0"/>
              <a:t>7 </a:t>
            </a:r>
            <a:r>
              <a:rPr lang="fr-FR" sz="3500" dirty="0"/>
              <a:t>orientations </a:t>
            </a:r>
            <a:r>
              <a:rPr lang="fr-FR" sz="3500" dirty="0" smtClean="0"/>
              <a:t>thématiques – objet de la concertation : entreprenariat, ingénierie financière, intelligence collaborative, innovation, international, attractivité, ESS</a:t>
            </a:r>
          </a:p>
          <a:p>
            <a:pPr algn="just">
              <a:lnSpc>
                <a:spcPct val="70000"/>
              </a:lnSpc>
              <a:defRPr/>
            </a:pPr>
            <a:endParaRPr lang="fr-FR" sz="3500" dirty="0" smtClean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3500" dirty="0" smtClean="0"/>
              <a:t>Traitement des sujets transversaux : immobilier</a:t>
            </a:r>
            <a:r>
              <a:rPr lang="fr-FR" sz="3500" dirty="0"/>
              <a:t>, </a:t>
            </a:r>
            <a:r>
              <a:rPr lang="fr-FR" sz="3500" dirty="0" smtClean="0"/>
              <a:t>accompagnements des </a:t>
            </a:r>
            <a:r>
              <a:rPr lang="fr-FR" sz="3500" dirty="0"/>
              <a:t>entreprises, </a:t>
            </a:r>
            <a:r>
              <a:rPr lang="fr-FR" sz="3500" dirty="0" smtClean="0"/>
              <a:t>égalité </a:t>
            </a:r>
            <a:r>
              <a:rPr lang="fr-FR" sz="3500" dirty="0"/>
              <a:t>professionnelle hommes femmes, </a:t>
            </a:r>
            <a:r>
              <a:rPr lang="fr-FR" sz="3500" dirty="0" smtClean="0"/>
              <a:t>RSE</a:t>
            </a:r>
          </a:p>
          <a:p>
            <a:pPr algn="just">
              <a:lnSpc>
                <a:spcPct val="70000"/>
              </a:lnSpc>
              <a:defRPr/>
            </a:pPr>
            <a:r>
              <a:rPr lang="fr-FR" sz="3500" dirty="0" smtClean="0"/>
              <a:t> </a:t>
            </a:r>
            <a:endParaRPr lang="fr-FR" sz="35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3500" dirty="0"/>
              <a:t>L’organisation de la compétence </a:t>
            </a:r>
            <a:r>
              <a:rPr lang="fr-FR" sz="3500" dirty="0" smtClean="0"/>
              <a:t>économique sur le territoire : complémentarité </a:t>
            </a:r>
            <a:r>
              <a:rPr lang="fr-FR" sz="3500" dirty="0"/>
              <a:t>des actions menées par les </a:t>
            </a:r>
            <a:r>
              <a:rPr lang="fr-FR" sz="3500" dirty="0" smtClean="0"/>
              <a:t>différentes collectivités et égalité d’accès aux dispositifs d’aides pour les acteurs économiques</a:t>
            </a:r>
            <a:endParaRPr lang="fr-FR" sz="3500" dirty="0"/>
          </a:p>
          <a:p>
            <a:pPr>
              <a:defRPr/>
            </a:pPr>
            <a:endParaRPr lang="fr-FR" dirty="0" smtClean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5658" y="21848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800" b="1" dirty="0" smtClean="0"/>
              <a:t>SRDEII – LE CONTENU </a:t>
            </a:r>
            <a:endParaRPr lang="fr-FR" sz="2800" b="1" dirty="0"/>
          </a:p>
        </p:txBody>
      </p:sp>
      <p:sp>
        <p:nvSpPr>
          <p:cNvPr id="4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dirty="0"/>
              <a:t>SRDEII 1</a:t>
            </a:r>
            <a:r>
              <a:rPr lang="fr-FR" baseline="30000" dirty="0"/>
              <a:t>er</a:t>
            </a:r>
            <a:r>
              <a:rPr lang="fr-FR" dirty="0"/>
              <a:t> juin 2016</a:t>
            </a:r>
          </a:p>
        </p:txBody>
      </p:sp>
    </p:spTree>
    <p:extLst>
      <p:ext uri="{BB962C8B-B14F-4D97-AF65-F5344CB8AC3E}">
        <p14:creationId xmlns:p14="http://schemas.microsoft.com/office/powerpoint/2010/main" val="128780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45656" y="1440820"/>
            <a:ext cx="8998343" cy="422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900" lvl="1" indent="-342900">
              <a:buFontTx/>
              <a:buChar char="-"/>
              <a:defRPr/>
            </a:pPr>
            <a:r>
              <a:rPr lang="fr-FR" sz="2400" dirty="0"/>
              <a:t>2 sessions de concertation par ateliers thématiques  </a:t>
            </a:r>
          </a:p>
          <a:p>
            <a:pPr marL="1257300" lvl="2" indent="-342900">
              <a:buFontTx/>
              <a:buChar char="-"/>
              <a:defRPr/>
            </a:pPr>
            <a:r>
              <a:rPr lang="fr-FR" sz="2400" dirty="0" smtClean="0"/>
              <a:t>27 </a:t>
            </a:r>
            <a:r>
              <a:rPr lang="fr-FR" sz="2400" dirty="0"/>
              <a:t>et </a:t>
            </a:r>
            <a:r>
              <a:rPr lang="fr-FR" sz="2400" dirty="0" smtClean="0"/>
              <a:t>28 </a:t>
            </a:r>
            <a:r>
              <a:rPr lang="fr-FR" sz="2400" dirty="0"/>
              <a:t>juin à Besançon </a:t>
            </a:r>
          </a:p>
          <a:p>
            <a:pPr marL="1257300" lvl="2" indent="-342900">
              <a:buFontTx/>
              <a:buChar char="-"/>
              <a:defRPr/>
            </a:pPr>
            <a:r>
              <a:rPr lang="fr-FR" sz="2400" dirty="0"/>
              <a:t>11 et 12 juillet à </a:t>
            </a:r>
            <a:r>
              <a:rPr lang="fr-FR" sz="2400" dirty="0" smtClean="0"/>
              <a:t>Dijon</a:t>
            </a:r>
          </a:p>
          <a:p>
            <a:pPr lvl="2">
              <a:defRPr/>
            </a:pPr>
            <a:endParaRPr lang="fr-FR" sz="2400" dirty="0"/>
          </a:p>
          <a:p>
            <a:pPr marL="342900" indent="-342900">
              <a:buFontTx/>
              <a:buChar char="-"/>
              <a:defRPr/>
            </a:pPr>
            <a:r>
              <a:rPr lang="fr-FR" dirty="0" smtClean="0"/>
              <a:t>Une plateforme dédiée à la rédaction du SRDEII </a:t>
            </a:r>
            <a:endParaRPr lang="fr-FR" dirty="0"/>
          </a:p>
          <a:p>
            <a:pPr marL="1257300" lvl="2" indent="-342900">
              <a:buFontTx/>
              <a:buChar char="-"/>
              <a:defRPr/>
            </a:pPr>
            <a:r>
              <a:rPr lang="fr-FR" sz="2400" dirty="0" smtClean="0"/>
              <a:t>Inscription </a:t>
            </a:r>
            <a:r>
              <a:rPr lang="fr-FR" sz="2400" dirty="0"/>
              <a:t>en ligne </a:t>
            </a:r>
            <a:r>
              <a:rPr lang="fr-FR" sz="2400" dirty="0" smtClean="0"/>
              <a:t>à partir du </a:t>
            </a:r>
            <a:r>
              <a:rPr lang="fr-FR" sz="2400" dirty="0" smtClean="0"/>
              <a:t>10 </a:t>
            </a:r>
            <a:r>
              <a:rPr lang="fr-FR" sz="2400" dirty="0" smtClean="0"/>
              <a:t>juin </a:t>
            </a:r>
            <a:endParaRPr lang="fr-FR" sz="2400" dirty="0"/>
          </a:p>
          <a:p>
            <a:pPr marL="1257300" lvl="2" indent="-342900">
              <a:buFontTx/>
              <a:buChar char="-"/>
              <a:defRPr/>
            </a:pPr>
            <a:r>
              <a:rPr lang="fr-FR" sz="2400" dirty="0" smtClean="0"/>
              <a:t>Dépôt de contributions de juillet à </a:t>
            </a:r>
            <a:r>
              <a:rPr lang="fr-FR" sz="2400" dirty="0" smtClean="0"/>
              <a:t>mi-septembre </a:t>
            </a:r>
            <a:endParaRPr lang="fr-FR" sz="2400" dirty="0"/>
          </a:p>
          <a:p>
            <a:pPr marL="342900" indent="-342900">
              <a:buFontTx/>
              <a:buChar char="-"/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5658" y="21848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800" b="1" dirty="0"/>
              <a:t>Quelle concertation ? </a:t>
            </a:r>
          </a:p>
        </p:txBody>
      </p:sp>
      <p:sp>
        <p:nvSpPr>
          <p:cNvPr id="4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dirty="0"/>
              <a:t>SRDEII 1</a:t>
            </a:r>
            <a:r>
              <a:rPr lang="fr-FR" baseline="30000" dirty="0"/>
              <a:t>er</a:t>
            </a:r>
            <a:r>
              <a:rPr lang="fr-FR" dirty="0"/>
              <a:t> juin 2016</a:t>
            </a:r>
          </a:p>
        </p:txBody>
      </p:sp>
    </p:spTree>
    <p:extLst>
      <p:ext uri="{BB962C8B-B14F-4D97-AF65-F5344CB8AC3E}">
        <p14:creationId xmlns:p14="http://schemas.microsoft.com/office/powerpoint/2010/main" val="182104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230623" y="1433464"/>
            <a:ext cx="8852686" cy="4506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1pPr>
            <a:lvl2pPr marL="180000" indent="-285750" algn="l" defTabSz="360000" rtl="0" eaLnBrk="1" fontAlgn="base" hangingPunct="1">
              <a:spcBef>
                <a:spcPts val="528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800" b="1" kern="1200" cap="none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4pPr>
            <a:lvl5pPr marL="1809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sz="1600" kern="1200" baseline="0">
                <a:solidFill>
                  <a:srgbClr val="611061"/>
                </a:solidFill>
                <a:latin typeface="Arial"/>
                <a:ea typeface="ＭＳ Ｐゴシック" charset="0"/>
                <a:cs typeface="Arial"/>
              </a:defRPr>
            </a:lvl5pPr>
            <a:lvl6pPr marL="620713" indent="-1778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61106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200" dirty="0" smtClean="0"/>
              <a:t>Ateliers </a:t>
            </a:r>
            <a:r>
              <a:rPr lang="fr-FR" sz="2200" dirty="0"/>
              <a:t>thématiques : avant le 15 </a:t>
            </a:r>
            <a:r>
              <a:rPr lang="fr-FR" sz="2200" dirty="0" smtClean="0"/>
              <a:t>juillet</a:t>
            </a:r>
            <a:endParaRPr lang="fr-FR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200" dirty="0"/>
              <a:t>Volet territorial et volet institutionnels : de juin à </a:t>
            </a:r>
            <a:r>
              <a:rPr lang="fr-FR" sz="2200" dirty="0" smtClean="0"/>
              <a:t>septembre</a:t>
            </a:r>
            <a:endParaRPr lang="fr-FR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200" dirty="0"/>
              <a:t>Contributions : de </a:t>
            </a:r>
            <a:r>
              <a:rPr lang="fr-FR" sz="2200" dirty="0" smtClean="0"/>
              <a:t>juillet à fin septembre</a:t>
            </a:r>
            <a:endParaRPr lang="fr-FR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200" dirty="0"/>
              <a:t>Rédaction du SRDEII : </a:t>
            </a:r>
            <a:r>
              <a:rPr lang="fr-FR" sz="2200" dirty="0" smtClean="0"/>
              <a:t>octobre</a:t>
            </a:r>
            <a:endParaRPr lang="fr-FR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200" dirty="0"/>
              <a:t>Le projet de SRDEII est présenté et discuté au sein de la CTAP et du </a:t>
            </a:r>
            <a:r>
              <a:rPr lang="fr-FR" sz="2200" dirty="0" smtClean="0"/>
              <a:t>CESER</a:t>
            </a:r>
            <a:endParaRPr lang="fr-FR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200" dirty="0" smtClean="0"/>
              <a:t>Adoption </a:t>
            </a:r>
            <a:r>
              <a:rPr lang="fr-FR" sz="2200" dirty="0"/>
              <a:t>: </a:t>
            </a:r>
            <a:r>
              <a:rPr lang="fr-FR" sz="2200" dirty="0" smtClean="0"/>
              <a:t>décembre</a:t>
            </a:r>
            <a:endParaRPr lang="fr-FR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200" dirty="0"/>
              <a:t>Transmission pour approbation à </a:t>
            </a:r>
            <a:r>
              <a:rPr lang="fr-FR" sz="2200" dirty="0" smtClean="0"/>
              <a:t>l’État</a:t>
            </a:r>
            <a:endParaRPr lang="fr-FR" sz="22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5658" y="218485"/>
            <a:ext cx="8642292" cy="760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800" b="1" dirty="0" smtClean="0"/>
              <a:t>SRDEII – Le CALENDRIER -</a:t>
            </a:r>
            <a:endParaRPr lang="fr-FR" sz="2800" b="1" dirty="0"/>
          </a:p>
        </p:txBody>
      </p:sp>
      <p:sp>
        <p:nvSpPr>
          <p:cNvPr id="4" name="Espace réservé du pied de page 2"/>
          <p:cNvSpPr txBox="1">
            <a:spLocks/>
          </p:cNvSpPr>
          <p:nvPr/>
        </p:nvSpPr>
        <p:spPr>
          <a:xfrm>
            <a:off x="230623" y="6356350"/>
            <a:ext cx="612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dirty="0"/>
              <a:t>SRDEII 1</a:t>
            </a:r>
            <a:r>
              <a:rPr lang="fr-FR" baseline="30000" dirty="0"/>
              <a:t>er</a:t>
            </a:r>
            <a:r>
              <a:rPr lang="fr-FR" dirty="0"/>
              <a:t> juin 2016</a:t>
            </a:r>
          </a:p>
        </p:txBody>
      </p:sp>
    </p:spTree>
    <p:extLst>
      <p:ext uri="{BB962C8B-B14F-4D97-AF65-F5344CB8AC3E}">
        <p14:creationId xmlns:p14="http://schemas.microsoft.com/office/powerpoint/2010/main" val="90813540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e-CRBF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2859</Words>
  <Application>Microsoft Office PowerPoint</Application>
  <PresentationFormat>Affichage à l'écran (4:3)</PresentationFormat>
  <Paragraphs>525</Paragraphs>
  <Slides>39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Conception personnalisée</vt:lpstr>
      <vt:lpstr>modele-CRBFC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SOMMAIRE</vt:lpstr>
      <vt:lpstr>PANORAMA ÉCONOMIQUE DU TISSU PRODUCTIF EN BOURGOGNE-FRANCHE-COMTÉ  </vt:lpstr>
      <vt:lpstr>PÉRIMÈTRE DE L’ANALYSE</vt:lpstr>
      <vt:lpstr>PÉRIMÈTRE DE L’ANALYSE</vt:lpstr>
      <vt:lpstr>PÉRIMÈTRE DE L’ANALYSE</vt:lpstr>
      <vt:lpstr>PÉRIMÈTRE DE L’ANALYSE</vt:lpstr>
      <vt:lpstr>Présentation PowerPoint</vt:lpstr>
      <vt:lpstr>CONTEXTE GÉO-ÉCONOMIQUE INTERNATIONAL INCERTAIN, CROISSANCE MONDIALE RALENTIE</vt:lpstr>
      <vt:lpstr>LE TISSU PRODUCTIF RÉGIONAL : SPÉCIFICITÉ INDUSTRIELLE : 1e RÉGION INDUSTRIELLE DE FRANCE</vt:lpstr>
      <vt:lpstr>…DONC FORTE OUVERTURE À L’INTERNATIONAL…</vt:lpstr>
      <vt:lpstr>…DONC DÉPENDANCE À L’ÉCONOMIE MONDIALE PLUS FORTE…</vt:lpstr>
      <vt:lpstr>…UNE DYNAMIQUE ENTREPRENEURIALE RÉDUITE QUANTITATIVEMENT… </vt:lpstr>
      <vt:lpstr> LE TISSU PRODUCTIF RÉGIONAL, FORCES ET CLASSEMENTS </vt:lpstr>
      <vt:lpstr>LE TISSU PRODUCTIF RÉGIONAL, SPÉCIFICITÉS ÉCONOMIQUES LOCALES</vt:lpstr>
      <vt:lpstr>LE TISSU PRODUCTIF RÉGIONAL, RECHERCHE ET INNOVATION (1/2)</vt:lpstr>
      <vt:lpstr>LE TISSU PRODUCTIF RÉGIONAL, RECHERCHE ET INNOVATION (2/2)</vt:lpstr>
      <vt:lpstr>Présentation PowerPoint</vt:lpstr>
      <vt:lpstr>LE TISSU PRODUCTIF RÉGIONAL, DYNAMIQUE TRANSFRONTALIÈRE</vt:lpstr>
      <vt:lpstr>LE TISSU PRODUCTIF RÉGIONAL, ARTISANAT (1/2)</vt:lpstr>
      <vt:lpstr>LE TISSU PRODUCTIF RÉGIONAL,  ARTISANAT (2/2)</vt:lpstr>
      <vt:lpstr>LE TISSU PRODUCTIF RÉGIONAL, ÉCONOMIE SOCIALE ET SOLIDAIRE</vt:lpstr>
      <vt:lpstr>LE TISSU PRODUCTIF RÉGIONAL, PARITÉ PROFESSIONNELLE HOMMES / FEMMES</vt:lpstr>
      <vt:lpstr>Présentation PowerPoint</vt:lpstr>
      <vt:lpstr>ENJEUX ET MARCHÉS</vt:lpstr>
      <vt:lpstr>PANORAMA ÉCONOMIQUE DU TISSU PRODUCTIF EN BOURGOGNE-FRANCHE-COMTÉ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emmanuelle.peyrafort</cp:lastModifiedBy>
  <cp:revision>192</cp:revision>
  <cp:lastPrinted>2016-06-01T07:13:02Z</cp:lastPrinted>
  <dcterms:created xsi:type="dcterms:W3CDTF">2013-08-01T09:49:53Z</dcterms:created>
  <dcterms:modified xsi:type="dcterms:W3CDTF">2016-06-01T07:37:46Z</dcterms:modified>
</cp:coreProperties>
</file>